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2" r:id="rId17"/>
    <p:sldId id="271"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20F2342C-44BA-4DCA-A36D-95624AB71B5E}" type="datetimeFigureOut">
              <a:rPr lang="tr-TR" smtClean="0"/>
              <a:t>16.12.2015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FE925C2-5D0C-4CEB-A5ED-FD240CD4D1C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F2342C-44BA-4DCA-A36D-95624AB71B5E}" type="datetimeFigureOut">
              <a:rPr lang="tr-TR" smtClean="0"/>
              <a:t>16.12.2015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F2342C-44BA-4DCA-A36D-95624AB71B5E}" type="datetimeFigureOut">
              <a:rPr lang="tr-TR" smtClean="0"/>
              <a:t>16.12.2015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F2342C-44BA-4DCA-A36D-95624AB71B5E}" type="datetimeFigureOut">
              <a:rPr lang="tr-TR" smtClean="0"/>
              <a:t>16.12.2015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20F2342C-44BA-4DCA-A36D-95624AB71B5E}" type="datetimeFigureOut">
              <a:rPr lang="tr-TR" smtClean="0"/>
              <a:t>16.12.2015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E925C2-5D0C-4CEB-A5ED-FD240CD4D1C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0F2342C-44BA-4DCA-A36D-95624AB71B5E}" type="datetimeFigureOut">
              <a:rPr lang="tr-TR" smtClean="0"/>
              <a:t>16.12.2015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20F2342C-44BA-4DCA-A36D-95624AB71B5E}" type="datetimeFigureOut">
              <a:rPr lang="tr-TR" smtClean="0"/>
              <a:t>16.12.2015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0F2342C-44BA-4DCA-A36D-95624AB71B5E}" type="datetimeFigureOut">
              <a:rPr lang="tr-TR" smtClean="0"/>
              <a:t>16.12.2015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2342C-44BA-4DCA-A36D-95624AB71B5E}" type="datetimeFigureOut">
              <a:rPr lang="tr-TR" smtClean="0"/>
              <a:t>16.12.2015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0F2342C-44BA-4DCA-A36D-95624AB71B5E}" type="datetimeFigureOut">
              <a:rPr lang="tr-TR" smtClean="0"/>
              <a:t>16.12.2015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E925C2-5D0C-4CEB-A5ED-FD240CD4D1C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20F2342C-44BA-4DCA-A36D-95624AB71B5E}" type="datetimeFigureOut">
              <a:rPr lang="tr-TR" smtClean="0"/>
              <a:t>16.12.2015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FE925C2-5D0C-4CEB-A5ED-FD240CD4D1CA}"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F2342C-44BA-4DCA-A36D-95624AB71B5E}" type="datetimeFigureOut">
              <a:rPr lang="tr-TR" smtClean="0"/>
              <a:t>16.12.2015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E925C2-5D0C-4CEB-A5ED-FD240CD4D1CA}"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uzmanpsikoloji.com/wp-content/uploads/2010/03/gkib8a89z5xw4.jp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OLUMLU DÜŞÜNME </a:t>
            </a:r>
            <a:endParaRPr lang="tr-TR" dirty="0"/>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861048"/>
            <a:ext cx="3528392" cy="2232248"/>
          </a:xfrm>
          <a:prstGeom prst="rect">
            <a:avLst/>
          </a:prstGeom>
        </p:spPr>
      </p:pic>
    </p:spTree>
    <p:extLst>
      <p:ext uri="{BB962C8B-B14F-4D97-AF65-F5344CB8AC3E}">
        <p14:creationId xmlns:p14="http://schemas.microsoft.com/office/powerpoint/2010/main" val="1675585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a:bodyPr>
          <a:lstStyle/>
          <a:p>
            <a:pPr marL="0" indent="0">
              <a:buNone/>
            </a:pPr>
            <a:r>
              <a:rPr lang="tr-TR" dirty="0" smtClean="0"/>
              <a:t>Dibe </a:t>
            </a:r>
            <a:r>
              <a:rPr lang="tr-TR" dirty="0"/>
              <a:t>kadar iner ve ayaklarınızı yere vurduğunuz gibi büyük bir hızla yukarı çıkarsınız. Yukarı çıktıktan sonra kafanızı biraz önce çektiğiniz sıkıntılara gömerseniz, bu gerçeği göremezseniz acıya saplanır kalırsınız. Elde ettiğiniz başarının da tadını çıkaramazsınız. Edison, </a:t>
            </a:r>
            <a:r>
              <a:rPr lang="tr-TR" dirty="0" err="1"/>
              <a:t>ampulu</a:t>
            </a:r>
            <a:r>
              <a:rPr lang="tr-TR" dirty="0"/>
              <a:t> bulana kadar 1000 kadar deneme yapmış. Her denemeden sonra </a:t>
            </a:r>
            <a:r>
              <a:rPr lang="tr-TR" i="1" dirty="0"/>
              <a:t>“Elektriği ışığa çevirememenin bir yolunu daha buldum”</a:t>
            </a:r>
            <a:r>
              <a:rPr lang="tr-TR" dirty="0"/>
              <a:t> dermiş. Her denemenin onu başarıya bir adım daha yaklaştırdığına inanıyordu. Sonunda ampulü bularak tarihe geçti. Eğer 999. denemede vazgeçseydi asla bu başarıya sahip olamayacaktı. Hedefe ulaştırmayan denemeler, nasıl başarılamayacağını göstererek hatalı yolları azaltır.</a:t>
            </a:r>
          </a:p>
        </p:txBody>
      </p:sp>
    </p:spTree>
    <p:extLst>
      <p:ext uri="{BB962C8B-B14F-4D97-AF65-F5344CB8AC3E}">
        <p14:creationId xmlns:p14="http://schemas.microsoft.com/office/powerpoint/2010/main" val="1442515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530352" y="1316736"/>
            <a:ext cx="7772400" cy="3408408"/>
          </a:xfrm>
        </p:spPr>
        <p:txBody>
          <a:bodyPr/>
          <a:lstStyle/>
          <a:p>
            <a:r>
              <a:rPr lang="tr-TR" dirty="0"/>
              <a:t>POZİTİF DÜŞÜNME BECERİSİNİ NASIL EDİNEBİLİRİZ?</a:t>
            </a:r>
          </a:p>
        </p:txBody>
      </p:sp>
    </p:spTree>
    <p:extLst>
      <p:ext uri="{BB962C8B-B14F-4D97-AF65-F5344CB8AC3E}">
        <p14:creationId xmlns:p14="http://schemas.microsoft.com/office/powerpoint/2010/main" val="389210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2"/>
          </p:nvPr>
        </p:nvSpPr>
        <p:spPr/>
        <p:txBody>
          <a:bodyPr>
            <a:normAutofit/>
          </a:bodyPr>
          <a:lstStyle/>
          <a:p>
            <a:r>
              <a:rPr lang="tr-TR" sz="2000" dirty="0" smtClean="0"/>
              <a:t>1.Pozitif </a:t>
            </a:r>
            <a:r>
              <a:rPr lang="tr-TR" sz="2000" dirty="0"/>
              <a:t>Düşünce Becerisi kazanmak için belli bir bilinç -farkındalık geliştirmeliyiz. Bu da çok okuyarak ve gözlem yaparak kazanılır.</a:t>
            </a:r>
          </a:p>
        </p:txBody>
      </p:sp>
      <p:sp>
        <p:nvSpPr>
          <p:cNvPr id="4" name="İçerik Yer Tutucusu 3"/>
          <p:cNvSpPr>
            <a:spLocks noGrp="1"/>
          </p:cNvSpPr>
          <p:nvPr>
            <p:ph sz="half" idx="1"/>
          </p:nvPr>
        </p:nvSpPr>
        <p:spPr/>
        <p:txBody>
          <a:bodyPr>
            <a:noAutofit/>
          </a:bodyPr>
          <a:lstStyle/>
          <a:p>
            <a:r>
              <a:rPr lang="tr-TR" sz="1600" dirty="0"/>
              <a:t>Şimdi farkındalık geliştirmek için bir iç geziye çıkalım.</a:t>
            </a:r>
            <a:br>
              <a:rPr lang="tr-TR" sz="1600" dirty="0"/>
            </a:br>
            <a:endParaRPr lang="tr-TR" sz="1600" dirty="0"/>
          </a:p>
          <a:p>
            <a:r>
              <a:rPr lang="tr-TR" sz="1600" dirty="0" smtClean="0"/>
              <a:t>Sandalyenizde </a:t>
            </a:r>
            <a:r>
              <a:rPr lang="tr-TR" sz="1600" dirty="0"/>
              <a:t>rahat oturun ve gözlerinizi kapatın. Şimdi bedeninizin farkına varın. Ayak ucunuzdan tepenize kadar şöyle bir gözden geçirin. </a:t>
            </a:r>
            <a:endParaRPr lang="tr-TR" sz="1600" dirty="0" smtClean="0"/>
          </a:p>
          <a:p>
            <a:r>
              <a:rPr lang="tr-TR" sz="1600" dirty="0" smtClean="0"/>
              <a:t>Gergin </a:t>
            </a:r>
            <a:r>
              <a:rPr lang="tr-TR" sz="1600" dirty="0"/>
              <a:t>yerler var mı? </a:t>
            </a:r>
            <a:endParaRPr lang="tr-TR" sz="1600" dirty="0" smtClean="0"/>
          </a:p>
          <a:p>
            <a:r>
              <a:rPr lang="tr-TR" sz="1600" dirty="0" smtClean="0"/>
              <a:t>Rahat </a:t>
            </a:r>
            <a:r>
              <a:rPr lang="tr-TR" sz="1600" dirty="0"/>
              <a:t>hisseden yerlerin, rahatsız hisseden yerlerin, </a:t>
            </a:r>
            <a:r>
              <a:rPr lang="tr-TR" sz="1600" dirty="0" err="1"/>
              <a:t>hamlamış</a:t>
            </a:r>
            <a:r>
              <a:rPr lang="tr-TR" sz="1600" dirty="0"/>
              <a:t>, yorulmuş, ya da zinde, dinç kısımların farkına varın. Şimdi duygularınızı gözden geçirin. Şu anda ne gibi duygular içindesiniz! Heyecan hissediyor musunuz? Kaygınız var mı? Mutlu musunuz? İçinizde biraz rahatsızlık var mı? Sakin misiniz? </a:t>
            </a:r>
            <a:endParaRPr lang="tr-TR" sz="1600" dirty="0" smtClean="0"/>
          </a:p>
          <a:p>
            <a:r>
              <a:rPr lang="tr-TR" sz="1600" dirty="0" smtClean="0"/>
              <a:t>Şimdi </a:t>
            </a:r>
            <a:r>
              <a:rPr lang="tr-TR" sz="1600" dirty="0"/>
              <a:t>düşüncelerinizi gözen geçirin: Neler düşünüyorsunuz?.. Aklınızdan </a:t>
            </a:r>
            <a:r>
              <a:rPr lang="tr-TR" sz="1600" dirty="0" smtClean="0"/>
              <a:t>şuanda </a:t>
            </a:r>
            <a:r>
              <a:rPr lang="tr-TR" sz="1600" dirty="0"/>
              <a:t>ne gibi düşünceler geçiyor?.. </a:t>
            </a:r>
          </a:p>
        </p:txBody>
      </p:sp>
    </p:spTree>
    <p:extLst>
      <p:ext uri="{BB962C8B-B14F-4D97-AF65-F5344CB8AC3E}">
        <p14:creationId xmlns:p14="http://schemas.microsoft.com/office/powerpoint/2010/main" val="325639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Şimdi gözlerinizi açabilirsiniz.</a:t>
            </a:r>
          </a:p>
          <a:p>
            <a:pPr marL="0" indent="0">
              <a:buNone/>
            </a:pPr>
            <a:r>
              <a:rPr lang="tr-TR" dirty="0"/>
              <a:t>İşte bütün bu sorulan soran, farkında olan, gözlemleyen sizin bilinciniz idi.</a:t>
            </a:r>
            <a:br>
              <a:rPr lang="tr-TR" dirty="0"/>
            </a:br>
            <a:r>
              <a:rPr lang="tr-TR" dirty="0"/>
              <a:t>Bilimsel psikoloji uzun yıllar, bilincin kendisiyle, bilincin içeriği arasında bir ayrım yapmadı: Bilinç farkında olan, bilincin içeriği ise farkında olunan şeydir.</a:t>
            </a:r>
            <a:br>
              <a:rPr lang="tr-TR" dirty="0"/>
            </a:br>
            <a:r>
              <a:rPr lang="tr-TR" dirty="0"/>
              <a:t>Gözünüzü kapattığınızda bedeninizi, duygularınızı, düşüncelerinizi gözlemlediniz. Gözleyen sizin bilincinizdi, bedeniniz, duygu ve düşüncelerinizle ilgili algılamalarınız ise içerikti.</a:t>
            </a:r>
          </a:p>
          <a:p>
            <a:endParaRPr lang="tr-TR" dirty="0"/>
          </a:p>
        </p:txBody>
      </p:sp>
    </p:spTree>
    <p:extLst>
      <p:ext uri="{BB962C8B-B14F-4D97-AF65-F5344CB8AC3E}">
        <p14:creationId xmlns:p14="http://schemas.microsoft.com/office/powerpoint/2010/main" val="1408370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268760"/>
            <a:ext cx="8229600" cy="1143000"/>
          </a:xfrm>
        </p:spPr>
        <p:txBody>
          <a:bodyPr>
            <a:noAutofit/>
          </a:bodyPr>
          <a:lstStyle/>
          <a:p>
            <a:r>
              <a:rPr lang="tr-TR" sz="3200" b="1" dirty="0"/>
              <a:t>2.</a:t>
            </a:r>
            <a:r>
              <a:rPr lang="tr-TR" sz="3200" dirty="0"/>
              <a:t> Yaşadığımız her olayı, karşılaştığımız her insanı önemsemeli ve öğrenmek için bir fırsat olarak görmeliyiz.</a:t>
            </a:r>
          </a:p>
        </p:txBody>
      </p:sp>
      <p:sp>
        <p:nvSpPr>
          <p:cNvPr id="5" name="İçerik Yer Tutucusu 4"/>
          <p:cNvSpPr>
            <a:spLocks noGrp="1"/>
          </p:cNvSpPr>
          <p:nvPr>
            <p:ph idx="1"/>
          </p:nvPr>
        </p:nvSpPr>
        <p:spPr>
          <a:xfrm>
            <a:off x="395536" y="2780928"/>
            <a:ext cx="8229600" cy="3221712"/>
          </a:xfrm>
        </p:spPr>
        <p:txBody>
          <a:bodyPr/>
          <a:lstStyle/>
          <a:p>
            <a:pPr marL="0" indent="0">
              <a:buNone/>
            </a:pPr>
            <a:r>
              <a:rPr lang="tr-TR" b="1" dirty="0"/>
              <a:t>3.</a:t>
            </a:r>
            <a:r>
              <a:rPr lang="tr-TR" dirty="0"/>
              <a:t> İşimizi, kendimizi geliştirmek için bir araç olarak görmeliyiz.</a:t>
            </a:r>
          </a:p>
          <a:p>
            <a:pPr marL="0" indent="0">
              <a:buNone/>
            </a:pPr>
            <a:r>
              <a:rPr lang="tr-TR" b="1" dirty="0"/>
              <a:t>4.</a:t>
            </a:r>
            <a:r>
              <a:rPr lang="tr-TR" dirty="0"/>
              <a:t> İyimser olun, her şeyin iyi yönünü görerek işe başlayın. Olumsuz düşünceleri akıldan çıkarın, olumlu düşünceleri zihninize ekin.</a:t>
            </a:r>
          </a:p>
          <a:p>
            <a:pPr marL="0" indent="0">
              <a:buNone/>
            </a:pPr>
            <a:r>
              <a:rPr lang="tr-TR" b="1" dirty="0"/>
              <a:t>5.</a:t>
            </a:r>
            <a:r>
              <a:rPr lang="tr-TR" dirty="0"/>
              <a:t> Olumlu bir bakış açısı geliştirin.</a:t>
            </a:r>
          </a:p>
          <a:p>
            <a:pPr marL="0" indent="0">
              <a:buNone/>
            </a:pPr>
            <a:endParaRPr lang="tr-TR" dirty="0"/>
          </a:p>
        </p:txBody>
      </p:sp>
    </p:spTree>
    <p:extLst>
      <p:ext uri="{BB962C8B-B14F-4D97-AF65-F5344CB8AC3E}">
        <p14:creationId xmlns:p14="http://schemas.microsoft.com/office/powerpoint/2010/main" val="194992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11560" y="2996952"/>
            <a:ext cx="2743200" cy="3384376"/>
          </a:xfrm>
        </p:spPr>
        <p:txBody>
          <a:bodyPr/>
          <a:lstStyle/>
          <a:p>
            <a:r>
              <a:rPr lang="tr-TR" b="1" dirty="0"/>
              <a:t>6.</a:t>
            </a:r>
            <a:r>
              <a:rPr lang="tr-TR" dirty="0"/>
              <a:t> Kendinize güvenin. Sahip olduğunuz yeteneklere inanın. Kendi öz gücünüze inanmadıkça başarılı olamazsınız. Gücünüze inandığınız ve kendinize güvendiğiniz sürece başarılı olabilirsiniz.</a:t>
            </a:r>
            <a:br>
              <a:rPr lang="tr-TR" dirty="0"/>
            </a:br>
            <a:endParaRPr lang="tr-TR" dirty="0"/>
          </a:p>
        </p:txBody>
      </p:sp>
      <p:sp>
        <p:nvSpPr>
          <p:cNvPr id="5" name="İçerik Yer Tutucusu 4"/>
          <p:cNvSpPr>
            <a:spLocks noGrp="1"/>
          </p:cNvSpPr>
          <p:nvPr>
            <p:ph sz="half" idx="1"/>
          </p:nvPr>
        </p:nvSpPr>
        <p:spPr>
          <a:xfrm>
            <a:off x="3575050" y="980728"/>
            <a:ext cx="5111750" cy="5267672"/>
          </a:xfrm>
        </p:spPr>
        <p:txBody>
          <a:bodyPr>
            <a:normAutofit fontScale="77500" lnSpcReduction="20000"/>
          </a:bodyPr>
          <a:lstStyle/>
          <a:p>
            <a:r>
              <a:rPr lang="tr-TR" dirty="0" smtClean="0"/>
              <a:t>Güven </a:t>
            </a:r>
            <a:r>
              <a:rPr lang="tr-TR" dirty="0"/>
              <a:t>duygusu kazanmak için;</a:t>
            </a:r>
          </a:p>
          <a:p>
            <a:r>
              <a:rPr lang="tr-TR" b="1" dirty="0" smtClean="0"/>
              <a:t>a.</a:t>
            </a:r>
            <a:r>
              <a:rPr lang="tr-TR" dirty="0" smtClean="0"/>
              <a:t> </a:t>
            </a:r>
            <a:r>
              <a:rPr lang="tr-TR" dirty="0"/>
              <a:t>Başarılı olmak istediğiniz bir resmi zihninize iyice kazıyın. Bu resmi zihninizden hiç çıkarmayın. Solarak rengini kaybetmesine izin vermeyin. Zihin kendisine kazınmış olan resim ne ise onun üzerinde çalışır ve derinliklerine iner.</a:t>
            </a:r>
            <a:br>
              <a:rPr lang="tr-TR" dirty="0"/>
            </a:br>
            <a:r>
              <a:rPr lang="tr-TR" b="1" dirty="0"/>
              <a:t>b.</a:t>
            </a:r>
            <a:r>
              <a:rPr lang="tr-TR" dirty="0"/>
              <a:t> Güven duygusunu zedeleyen olumsuz düşünceleri kovun ve olumlu düşünceler üretin.</a:t>
            </a:r>
            <a:br>
              <a:rPr lang="tr-TR" dirty="0"/>
            </a:br>
            <a:r>
              <a:rPr lang="tr-TR" b="1" dirty="0"/>
              <a:t>c.</a:t>
            </a:r>
            <a:r>
              <a:rPr lang="tr-TR" dirty="0"/>
              <a:t> Hayallerinizi engellemeyin.</a:t>
            </a:r>
            <a:br>
              <a:rPr lang="tr-TR" dirty="0"/>
            </a:br>
            <a:r>
              <a:rPr lang="tr-TR" b="1" dirty="0"/>
              <a:t>d.</a:t>
            </a:r>
            <a:r>
              <a:rPr lang="tr-TR" dirty="0"/>
              <a:t> Diğer insanlardan etkilenmeyin, onları taklit etmeyin. Unutmayın hiç kimse sizin kadar kendiniz olamaz.</a:t>
            </a:r>
            <a:br>
              <a:rPr lang="tr-TR" dirty="0"/>
            </a:br>
            <a:r>
              <a:rPr lang="tr-TR" b="1" dirty="0"/>
              <a:t>e.</a:t>
            </a:r>
            <a:r>
              <a:rPr lang="tr-TR" dirty="0"/>
              <a:t> Umudunuzu hiçbir zaman kaybetmeyin. Biliniz ki, bugünkü umudunuz yarın ki gücünüzün temelidir.</a:t>
            </a:r>
          </a:p>
          <a:p>
            <a:endParaRPr lang="tr-TR" dirty="0"/>
          </a:p>
        </p:txBody>
      </p:sp>
    </p:spTree>
    <p:extLst>
      <p:ext uri="{BB962C8B-B14F-4D97-AF65-F5344CB8AC3E}">
        <p14:creationId xmlns:p14="http://schemas.microsoft.com/office/powerpoint/2010/main" val="3307181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2"/>
          </p:nvPr>
        </p:nvSpPr>
        <p:spPr/>
        <p:txBody>
          <a:bodyPr/>
          <a:lstStyle/>
          <a:p>
            <a:r>
              <a:rPr lang="tr-TR" sz="2400" b="1" dirty="0" smtClean="0"/>
              <a:t>7.</a:t>
            </a:r>
            <a:r>
              <a:rPr lang="tr-TR" sz="2400" dirty="0" smtClean="0"/>
              <a:t> </a:t>
            </a:r>
            <a:r>
              <a:rPr lang="tr-TR" sz="2400" dirty="0"/>
              <a:t>Gergin ve tedirgin olmayın Gerginlik Pozitif düşünceyi engeller. Gerginlikten kurtulmanın en iyi yolu bilinçaltına attığımız mesajların nedenini bilmeliyiz. Onları bilinç düzeyine çıkarmalıyız.</a:t>
            </a:r>
          </a:p>
          <a:p>
            <a:endParaRPr lang="tr-TR" dirty="0"/>
          </a:p>
        </p:txBody>
      </p:sp>
      <p:sp>
        <p:nvSpPr>
          <p:cNvPr id="4" name="İçerik Yer Tutucusu 3"/>
          <p:cNvSpPr>
            <a:spLocks noGrp="1"/>
          </p:cNvSpPr>
          <p:nvPr>
            <p:ph sz="half" idx="1"/>
          </p:nvPr>
        </p:nvSpPr>
        <p:spPr/>
        <p:txBody>
          <a:bodyPr>
            <a:normAutofit fontScale="92500" lnSpcReduction="20000"/>
          </a:bodyPr>
          <a:lstStyle/>
          <a:p>
            <a:r>
              <a:rPr lang="tr-TR" b="1" dirty="0" smtClean="0"/>
              <a:t>8</a:t>
            </a:r>
            <a:r>
              <a:rPr lang="tr-TR" b="1" dirty="0"/>
              <a:t>.</a:t>
            </a:r>
            <a:r>
              <a:rPr lang="tr-TR" dirty="0"/>
              <a:t> Daima kazanacağınızı düşünün Kendilerini kurban görenler daima yenilgiyi düşünürler. Bir engelle karşılaştığınızda öncelikle o engeli nasıl ortadan kaldıracağınızı düşünün.</a:t>
            </a:r>
          </a:p>
          <a:p>
            <a:r>
              <a:rPr lang="tr-TR" dirty="0"/>
              <a:t>Yolunuza çıkan engelleri, şikayette bulunarak ağlayıp sızlanma yerine onu cesurca göğüsleyin. Cesaret ve kararlılıkla davrandığınız sürece engellerin sandığınızdan daha küçük olduğunu göreceksiniz.</a:t>
            </a:r>
          </a:p>
          <a:p>
            <a:endParaRPr lang="tr-TR" dirty="0"/>
          </a:p>
        </p:txBody>
      </p:sp>
    </p:spTree>
    <p:extLst>
      <p:ext uri="{BB962C8B-B14F-4D97-AF65-F5344CB8AC3E}">
        <p14:creationId xmlns:p14="http://schemas.microsoft.com/office/powerpoint/2010/main" val="1686605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2"/>
          </p:nvPr>
        </p:nvSpPr>
        <p:spPr>
          <a:xfrm>
            <a:off x="685800" y="980728"/>
            <a:ext cx="2743200" cy="5267672"/>
          </a:xfrm>
        </p:spPr>
        <p:txBody>
          <a:bodyPr>
            <a:noAutofit/>
          </a:bodyPr>
          <a:lstStyle/>
          <a:p>
            <a:r>
              <a:rPr lang="tr-TR" sz="2000" b="1" dirty="0"/>
              <a:t>9.</a:t>
            </a:r>
            <a:r>
              <a:rPr lang="tr-TR" sz="2000" dirty="0"/>
              <a:t> Kişisel sorunları çözme yeteneğinizi geliştirin.</a:t>
            </a:r>
            <a:br>
              <a:rPr lang="tr-TR" sz="2000" dirty="0"/>
            </a:br>
            <a:r>
              <a:rPr lang="tr-TR" sz="2000" dirty="0"/>
              <a:t>Kişisel sorunları çözmede en önemli etken, bu sorunları çözecek gücün insanın kendisinde var olduğunu bilmesidir. Diğer bir faktör ise sorunları çözmeye yönelik olarak bir plan hazırlamak ve bu planı kararlı bir biçimde uygulamaya geçirmektir.</a:t>
            </a:r>
          </a:p>
        </p:txBody>
      </p:sp>
      <p:sp>
        <p:nvSpPr>
          <p:cNvPr id="4" name="İçerik Yer Tutucusu 3"/>
          <p:cNvSpPr>
            <a:spLocks noGrp="1"/>
          </p:cNvSpPr>
          <p:nvPr>
            <p:ph sz="half" idx="1"/>
          </p:nvPr>
        </p:nvSpPr>
        <p:spPr>
          <a:xfrm>
            <a:off x="3575050" y="1196752"/>
            <a:ext cx="5111750" cy="5051648"/>
          </a:xfrm>
        </p:spPr>
        <p:txBody>
          <a:bodyPr>
            <a:normAutofit fontScale="70000" lnSpcReduction="20000"/>
          </a:bodyPr>
          <a:lstStyle/>
          <a:p>
            <a:r>
              <a:rPr lang="tr-TR" dirty="0"/>
              <a:t>Sorunların çözümünde uygulamamız gereken yollar:</a:t>
            </a:r>
            <a:br>
              <a:rPr lang="tr-TR" dirty="0"/>
            </a:br>
            <a:r>
              <a:rPr lang="tr-TR" dirty="0"/>
              <a:t>a. Her sorunun çözümü olduğuna inanmalıyız.</a:t>
            </a:r>
            <a:br>
              <a:rPr lang="tr-TR" dirty="0"/>
            </a:br>
            <a:r>
              <a:rPr lang="tr-TR" dirty="0"/>
              <a:t>b. Durumlar ve olaylar karşısında soğukkanlı olmalıyız.</a:t>
            </a:r>
            <a:br>
              <a:rPr lang="tr-TR" dirty="0"/>
            </a:br>
            <a:r>
              <a:rPr lang="tr-TR" dirty="0"/>
              <a:t>c. Sorun çözümünde “mutlaka bir çözüm bulacağım” diye kendinizi sıkmayın. Zihninizi serbest bırakın.</a:t>
            </a:r>
            <a:br>
              <a:rPr lang="tr-TR" dirty="0"/>
            </a:br>
            <a:r>
              <a:rPr lang="tr-TR" dirty="0"/>
              <a:t>d. Fazla duygusal olmayın, bütün faktörlere tarafsız bir gözle bakın.</a:t>
            </a:r>
            <a:br>
              <a:rPr lang="tr-TR" dirty="0"/>
            </a:br>
            <a:r>
              <a:rPr lang="tr-TR" dirty="0"/>
              <a:t>e. Sorunla ilgili faktörleri bir kâğıda yazın ve üzerinde ayrıntılı bir şekilde düşünün.</a:t>
            </a:r>
            <a:br>
              <a:rPr lang="tr-TR" dirty="0"/>
            </a:br>
            <a:r>
              <a:rPr lang="tr-TR" dirty="0"/>
              <a:t>f. Sezgilerinize güvenin.</a:t>
            </a:r>
            <a:br>
              <a:rPr lang="tr-TR" dirty="0"/>
            </a:br>
            <a:r>
              <a:rPr lang="tr-TR" dirty="0"/>
              <a:t>g. Unutmayın, “Tanrı kendine yardım edenlere yardım eder</a:t>
            </a:r>
            <a:r>
              <a:rPr lang="tr-TR" dirty="0" smtClean="0"/>
              <a:t>.”</a:t>
            </a:r>
          </a:p>
          <a:p>
            <a:pPr marL="0" indent="0">
              <a:buNone/>
            </a:pPr>
            <a:r>
              <a:rPr lang="tr-TR" dirty="0" smtClean="0"/>
              <a:t>     </a:t>
            </a:r>
            <a:r>
              <a:rPr lang="tr-TR" dirty="0"/>
              <a:t>h. Sorunun değil, çözümün bir parçası olun.</a:t>
            </a:r>
          </a:p>
        </p:txBody>
      </p:sp>
    </p:spTree>
    <p:extLst>
      <p:ext uri="{BB962C8B-B14F-4D97-AF65-F5344CB8AC3E}">
        <p14:creationId xmlns:p14="http://schemas.microsoft.com/office/powerpoint/2010/main" val="3819550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157287"/>
            <a:ext cx="7920879" cy="4543425"/>
          </a:xfrm>
          <a:prstGeom prst="rect">
            <a:avLst/>
          </a:prstGeom>
        </p:spPr>
      </p:pic>
    </p:spTree>
    <p:extLst>
      <p:ext uri="{BB962C8B-B14F-4D97-AF65-F5344CB8AC3E}">
        <p14:creationId xmlns:p14="http://schemas.microsoft.com/office/powerpoint/2010/main" val="141006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1844824"/>
            <a:ext cx="7638107" cy="4125813"/>
          </a:xfrm>
        </p:spPr>
      </p:pic>
    </p:spTree>
    <p:extLst>
      <p:ext uri="{BB962C8B-B14F-4D97-AF65-F5344CB8AC3E}">
        <p14:creationId xmlns:p14="http://schemas.microsoft.com/office/powerpoint/2010/main" val="429473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09600" y="1176996"/>
            <a:ext cx="2212848" cy="4124212"/>
          </a:xfrm>
        </p:spPr>
        <p:txBody>
          <a:bodyPr>
            <a:normAutofit/>
          </a:bodyPr>
          <a:lstStyle/>
          <a:p>
            <a:r>
              <a:rPr lang="en-US" dirty="0" err="1"/>
              <a:t>Olumlu</a:t>
            </a:r>
            <a:r>
              <a:rPr lang="en-US" dirty="0"/>
              <a:t> </a:t>
            </a:r>
            <a:r>
              <a:rPr lang="en-US" dirty="0" err="1"/>
              <a:t>düşünme</a:t>
            </a:r>
            <a:r>
              <a:rPr lang="en-US" dirty="0"/>
              <a:t> </a:t>
            </a:r>
            <a:r>
              <a:rPr lang="en-US" dirty="0" err="1"/>
              <a:t>neden</a:t>
            </a:r>
            <a:r>
              <a:rPr lang="en-US" dirty="0"/>
              <a:t> </a:t>
            </a:r>
            <a:r>
              <a:rPr lang="en-US" dirty="0" err="1"/>
              <a:t>bu</a:t>
            </a:r>
            <a:r>
              <a:rPr lang="en-US" dirty="0"/>
              <a:t> </a:t>
            </a:r>
            <a:r>
              <a:rPr lang="en-US" dirty="0" err="1"/>
              <a:t>kadar</a:t>
            </a:r>
            <a:r>
              <a:rPr lang="en-US" dirty="0"/>
              <a:t> </a:t>
            </a:r>
            <a:r>
              <a:rPr lang="en-US" dirty="0" err="1"/>
              <a:t>önemli</a:t>
            </a:r>
            <a:r>
              <a:rPr lang="en-US" dirty="0"/>
              <a:t>? </a:t>
            </a:r>
            <a:r>
              <a:rPr lang="tr-TR" dirty="0" smtClean="0"/>
              <a:t/>
            </a:r>
            <a:br>
              <a:rPr lang="tr-TR" dirty="0" smtClean="0"/>
            </a:br>
            <a:r>
              <a:rPr lang="tr-TR" dirty="0" smtClean="0"/>
              <a:t/>
            </a:r>
            <a:br>
              <a:rPr lang="tr-TR" dirty="0" smtClean="0"/>
            </a:br>
            <a:r>
              <a:rPr lang="en-US" dirty="0" err="1" smtClean="0"/>
              <a:t>Neden</a:t>
            </a:r>
            <a:r>
              <a:rPr lang="en-US" dirty="0" smtClean="0"/>
              <a:t> </a:t>
            </a:r>
            <a:r>
              <a:rPr lang="en-US" dirty="0" err="1"/>
              <a:t>herkes</a:t>
            </a:r>
            <a:r>
              <a:rPr lang="en-US" dirty="0"/>
              <a:t> </a:t>
            </a:r>
            <a:r>
              <a:rPr lang="en-US" dirty="0" err="1"/>
              <a:t>ağız</a:t>
            </a:r>
            <a:r>
              <a:rPr lang="en-US" dirty="0"/>
              <a:t> </a:t>
            </a:r>
            <a:r>
              <a:rPr lang="en-US" dirty="0" err="1"/>
              <a:t>birliği</a:t>
            </a:r>
            <a:r>
              <a:rPr lang="en-US" dirty="0"/>
              <a:t> </a:t>
            </a:r>
            <a:r>
              <a:rPr lang="en-US" dirty="0" err="1"/>
              <a:t>etmiş</a:t>
            </a:r>
            <a:r>
              <a:rPr lang="en-US" dirty="0"/>
              <a:t> </a:t>
            </a:r>
            <a:r>
              <a:rPr lang="en-US" dirty="0" err="1"/>
              <a:t>gibi</a:t>
            </a:r>
            <a:r>
              <a:rPr lang="en-US" dirty="0"/>
              <a:t> </a:t>
            </a:r>
            <a:r>
              <a:rPr lang="en-US" dirty="0" err="1"/>
              <a:t>hep</a:t>
            </a:r>
            <a:r>
              <a:rPr lang="en-US" dirty="0"/>
              <a:t> </a:t>
            </a:r>
            <a:r>
              <a:rPr lang="tr-TR" dirty="0" smtClean="0"/>
              <a:t>olumlu düşünce</a:t>
            </a:r>
            <a:r>
              <a:rPr lang="en-US" dirty="0" smtClean="0"/>
              <a:t> </a:t>
            </a:r>
            <a:r>
              <a:rPr lang="en-US" dirty="0" err="1"/>
              <a:t>üstünde</a:t>
            </a:r>
            <a:r>
              <a:rPr lang="en-US" dirty="0"/>
              <a:t> </a:t>
            </a:r>
            <a:r>
              <a:rPr lang="en-US" dirty="0" err="1"/>
              <a:t>duruyor</a:t>
            </a:r>
            <a:r>
              <a:rPr lang="en-US" dirty="0"/>
              <a:t>? </a:t>
            </a:r>
            <a:r>
              <a:rPr lang="en-US" dirty="0" err="1"/>
              <a:t>Hiç</a:t>
            </a:r>
            <a:r>
              <a:rPr lang="en-US" dirty="0"/>
              <a:t> </a:t>
            </a:r>
            <a:r>
              <a:rPr lang="en-US" dirty="0" err="1"/>
              <a:t>düşündünüz</a:t>
            </a:r>
            <a:r>
              <a:rPr lang="en-US" dirty="0"/>
              <a:t> </a:t>
            </a:r>
            <a:r>
              <a:rPr lang="en-US" dirty="0" err="1"/>
              <a:t>mü</a:t>
            </a:r>
            <a:r>
              <a:rPr lang="en-US" dirty="0" smtClean="0"/>
              <a:t>?</a:t>
            </a:r>
            <a:r>
              <a:rPr lang="tr-TR" dirty="0" smtClean="0"/>
              <a:t/>
            </a:r>
            <a:br>
              <a:rPr lang="tr-TR" dirty="0" smtClean="0"/>
            </a:br>
            <a:r>
              <a:rPr lang="tr-TR" dirty="0"/>
              <a:t/>
            </a:r>
            <a:br>
              <a:rPr lang="tr-TR" dirty="0"/>
            </a:br>
            <a:endParaRPr lang="tr-TR" dirty="0"/>
          </a:p>
        </p:txBody>
      </p:sp>
      <p:pic>
        <p:nvPicPr>
          <p:cNvPr id="8" name="Resim Yer Tutucusu 7"/>
          <p:cNvPicPr>
            <a:picLocks noGrp="1" noChangeAspect="1"/>
          </p:cNvPicPr>
          <p:nvPr>
            <p:ph type="pic" idx="1"/>
          </p:nvPr>
        </p:nvPicPr>
        <p:blipFill>
          <a:blip r:embed="rId2">
            <a:extLst>
              <a:ext uri="{28A0092B-C50C-407E-A947-70E740481C1C}">
                <a14:useLocalDpi xmlns:a14="http://schemas.microsoft.com/office/drawing/2010/main" val="0"/>
              </a:ext>
            </a:extLst>
          </a:blip>
          <a:srcRect l="11153" r="11153"/>
          <a:stretch>
            <a:fillRect/>
          </a:stretch>
        </p:blipFill>
        <p:spPr/>
      </p:pic>
    </p:spTree>
    <p:extLst>
      <p:ext uri="{BB962C8B-B14F-4D97-AF65-F5344CB8AC3E}">
        <p14:creationId xmlns:p14="http://schemas.microsoft.com/office/powerpoint/2010/main" val="3934943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611560" y="1124744"/>
            <a:ext cx="7772400" cy="4962856"/>
          </a:xfrm>
        </p:spPr>
        <p:txBody>
          <a:bodyPr/>
          <a:lstStyle/>
          <a:p>
            <a:r>
              <a:rPr lang="tr-TR" sz="2800" dirty="0">
                <a:solidFill>
                  <a:schemeClr val="tx1"/>
                </a:solidFill>
                <a:effectLst/>
              </a:rPr>
              <a:t>Olumlu düşünceleri geliştirme bir süreçtir. Çok kısa zamanda büyük değişiklikler beklerseniz hayal kırıklığına uğrayabilirsiniz. Ancak istikrarlı bir şekilde olumlu düşüncelerinizi geliştirmeye devam ederseniz bir süre sonra etkisini görmeye başlarsınız. Düşünceler duyguları, duygular da davranışları etkiler. Daha önce olumsuz baktığınız birçok olaya karşı, tutum ve davranışlarınızdaki değişiklikler sizi şaşırtır. Böylece küçük değişikliklerle hayatınızda büyük farklılıklar yaratmanız mümkündür. </a:t>
            </a:r>
            <a:endParaRPr lang="tr-TR" sz="2800" dirty="0">
              <a:solidFill>
                <a:schemeClr val="tx1"/>
              </a:solidFill>
            </a:endParaRPr>
          </a:p>
        </p:txBody>
      </p:sp>
    </p:spTree>
    <p:extLst>
      <p:ext uri="{BB962C8B-B14F-4D97-AF65-F5344CB8AC3E}">
        <p14:creationId xmlns:p14="http://schemas.microsoft.com/office/powerpoint/2010/main" val="723901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539552" y="908720"/>
            <a:ext cx="2212848" cy="4390933"/>
          </a:xfrm>
        </p:spPr>
        <p:txBody>
          <a:bodyPr>
            <a:normAutofit/>
          </a:bodyPr>
          <a:lstStyle/>
          <a:p>
            <a:r>
              <a:rPr lang="tr-TR" dirty="0">
                <a:solidFill>
                  <a:schemeClr val="tx1"/>
                </a:solidFill>
              </a:rPr>
              <a:t>Çevrenizdeki olayları kendi düşüncelerinize göre düzenleyip değiştiremeyebilirsiniz ama yapabileceğiniz bir şey var. Olaylara bakış açınızı olumlu yönde değiştirerek, yaşamınıza pozitif enerjiler katarak devam etmek sizin elinizde…</a:t>
            </a:r>
            <a:endParaRPr lang="tr-TR" dirty="0"/>
          </a:p>
        </p:txBody>
      </p:sp>
      <p:pic>
        <p:nvPicPr>
          <p:cNvPr id="7" name="Resim Yer Tutucusu 6"/>
          <p:cNvPicPr>
            <a:picLocks noGrp="1" noChangeAspect="1"/>
          </p:cNvPicPr>
          <p:nvPr>
            <p:ph type="pic" idx="1"/>
          </p:nvPr>
        </p:nvPicPr>
        <p:blipFill>
          <a:blip r:embed="rId2">
            <a:extLst>
              <a:ext uri="{28A0092B-C50C-407E-A947-70E740481C1C}">
                <a14:useLocalDpi xmlns:a14="http://schemas.microsoft.com/office/drawing/2010/main" val="0"/>
              </a:ext>
            </a:extLst>
          </a:blip>
          <a:srcRect l="7882" r="7882"/>
          <a:stretch>
            <a:fillRect/>
          </a:stretch>
        </p:blipFill>
        <p:spPr/>
      </p:pic>
    </p:spTree>
    <p:extLst>
      <p:ext uri="{BB962C8B-B14F-4D97-AF65-F5344CB8AC3E}">
        <p14:creationId xmlns:p14="http://schemas.microsoft.com/office/powerpoint/2010/main" val="203995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50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533400" y="1371600"/>
            <a:ext cx="7851648" cy="833264"/>
          </a:xfrm>
        </p:spPr>
        <p:txBody>
          <a:bodyPr>
            <a:noAutofit/>
          </a:bodyPr>
          <a:lstStyle/>
          <a:p>
            <a:r>
              <a:rPr lang="en-US" sz="1800" dirty="0" err="1">
                <a:solidFill>
                  <a:schemeClr val="tx1"/>
                </a:solidFill>
                <a:effectLst/>
              </a:rPr>
              <a:t>Olumlu</a:t>
            </a:r>
            <a:r>
              <a:rPr lang="en-US" sz="1800" dirty="0">
                <a:solidFill>
                  <a:schemeClr val="tx1"/>
                </a:solidFill>
                <a:effectLst/>
              </a:rPr>
              <a:t> </a:t>
            </a:r>
            <a:r>
              <a:rPr lang="en-US" sz="1800" dirty="0" err="1">
                <a:solidFill>
                  <a:schemeClr val="tx1"/>
                </a:solidFill>
                <a:effectLst/>
              </a:rPr>
              <a:t>yada</a:t>
            </a:r>
            <a:r>
              <a:rPr lang="en-US" sz="1800" dirty="0">
                <a:solidFill>
                  <a:schemeClr val="tx1"/>
                </a:solidFill>
                <a:effectLst/>
              </a:rPr>
              <a:t> </a:t>
            </a:r>
            <a:r>
              <a:rPr lang="en-US" sz="1800" dirty="0" err="1">
                <a:solidFill>
                  <a:schemeClr val="tx1"/>
                </a:solidFill>
                <a:effectLst/>
              </a:rPr>
              <a:t>pozitif</a:t>
            </a:r>
            <a:r>
              <a:rPr lang="en-US" sz="1800" dirty="0">
                <a:solidFill>
                  <a:schemeClr val="tx1"/>
                </a:solidFill>
                <a:effectLst/>
              </a:rPr>
              <a:t> </a:t>
            </a:r>
            <a:r>
              <a:rPr lang="en-US" sz="1800" dirty="0" err="1">
                <a:solidFill>
                  <a:schemeClr val="tx1"/>
                </a:solidFill>
                <a:effectLst/>
              </a:rPr>
              <a:t>düşünme</a:t>
            </a:r>
            <a:r>
              <a:rPr lang="en-US" sz="1800" dirty="0">
                <a:solidFill>
                  <a:schemeClr val="tx1"/>
                </a:solidFill>
                <a:effectLst/>
              </a:rPr>
              <a:t>  </a:t>
            </a:r>
            <a:r>
              <a:rPr lang="en-US" sz="1800" dirty="0" err="1">
                <a:solidFill>
                  <a:schemeClr val="tx1"/>
                </a:solidFill>
                <a:effectLst/>
              </a:rPr>
              <a:t>olaylar</a:t>
            </a:r>
            <a:r>
              <a:rPr lang="en-US" sz="1800" dirty="0">
                <a:solidFill>
                  <a:schemeClr val="tx1"/>
                </a:solidFill>
                <a:effectLst/>
              </a:rPr>
              <a:t> </a:t>
            </a:r>
            <a:r>
              <a:rPr lang="en-US" sz="1800" dirty="0" err="1">
                <a:solidFill>
                  <a:schemeClr val="tx1"/>
                </a:solidFill>
                <a:effectLst/>
              </a:rPr>
              <a:t>ve</a:t>
            </a:r>
            <a:r>
              <a:rPr lang="en-US" sz="1800" dirty="0">
                <a:solidFill>
                  <a:schemeClr val="tx1"/>
                </a:solidFill>
                <a:effectLst/>
              </a:rPr>
              <a:t> </a:t>
            </a:r>
            <a:r>
              <a:rPr lang="en-US" sz="1800" dirty="0" err="1">
                <a:solidFill>
                  <a:schemeClr val="tx1"/>
                </a:solidFill>
                <a:effectLst/>
              </a:rPr>
              <a:t>durumlar</a:t>
            </a:r>
            <a:r>
              <a:rPr lang="en-US" sz="1800" dirty="0">
                <a:solidFill>
                  <a:schemeClr val="tx1"/>
                </a:solidFill>
                <a:effectLst/>
              </a:rPr>
              <a:t> </a:t>
            </a:r>
            <a:r>
              <a:rPr lang="en-US" sz="1800" dirty="0" err="1">
                <a:solidFill>
                  <a:schemeClr val="tx1"/>
                </a:solidFill>
                <a:effectLst/>
              </a:rPr>
              <a:t>karşısında</a:t>
            </a:r>
            <a:r>
              <a:rPr lang="en-US" sz="1800" dirty="0">
                <a:solidFill>
                  <a:schemeClr val="tx1"/>
                </a:solidFill>
                <a:effectLst/>
              </a:rPr>
              <a:t> </a:t>
            </a:r>
            <a:r>
              <a:rPr lang="en-US" sz="1800" dirty="0" err="1">
                <a:solidFill>
                  <a:schemeClr val="tx1"/>
                </a:solidFill>
                <a:effectLst/>
              </a:rPr>
              <a:t>sorunlara</a:t>
            </a:r>
            <a:r>
              <a:rPr lang="en-US" sz="1800" dirty="0">
                <a:solidFill>
                  <a:schemeClr val="tx1"/>
                </a:solidFill>
                <a:effectLst/>
              </a:rPr>
              <a:t> </a:t>
            </a:r>
            <a:r>
              <a:rPr lang="en-US" sz="1800" dirty="0" err="1">
                <a:solidFill>
                  <a:schemeClr val="tx1"/>
                </a:solidFill>
                <a:effectLst/>
              </a:rPr>
              <a:t>değil</a:t>
            </a:r>
            <a:r>
              <a:rPr lang="en-US" sz="1800" dirty="0">
                <a:solidFill>
                  <a:schemeClr val="tx1"/>
                </a:solidFill>
                <a:effectLst/>
              </a:rPr>
              <a:t> </a:t>
            </a:r>
            <a:r>
              <a:rPr lang="en-US" sz="1800" dirty="0" err="1">
                <a:solidFill>
                  <a:schemeClr val="tx1"/>
                </a:solidFill>
                <a:effectLst/>
              </a:rPr>
              <a:t>çözümlere</a:t>
            </a:r>
            <a:r>
              <a:rPr lang="en-US" sz="1800" dirty="0">
                <a:solidFill>
                  <a:schemeClr val="tx1"/>
                </a:solidFill>
                <a:effectLst/>
              </a:rPr>
              <a:t> </a:t>
            </a:r>
            <a:r>
              <a:rPr lang="en-US" sz="1800" dirty="0" err="1">
                <a:solidFill>
                  <a:schemeClr val="tx1"/>
                </a:solidFill>
                <a:effectLst/>
              </a:rPr>
              <a:t>odaklanabilmektir</a:t>
            </a:r>
            <a:r>
              <a:rPr lang="en-US" sz="1800" dirty="0">
                <a:solidFill>
                  <a:schemeClr val="tx1"/>
                </a:solidFill>
                <a:effectLst/>
              </a:rPr>
              <a:t>.</a:t>
            </a:r>
            <a:r>
              <a:rPr lang="tr-TR" sz="1800" dirty="0">
                <a:solidFill>
                  <a:schemeClr val="tx1"/>
                </a:solidFill>
                <a:effectLst/>
              </a:rPr>
              <a:t/>
            </a:r>
            <a:br>
              <a:rPr lang="tr-TR" sz="1800" dirty="0">
                <a:solidFill>
                  <a:schemeClr val="tx1"/>
                </a:solidFill>
                <a:effectLst/>
              </a:rPr>
            </a:br>
            <a:endParaRPr lang="tr-TR" sz="1800" dirty="0">
              <a:solidFill>
                <a:schemeClr val="tx1"/>
              </a:solidFill>
              <a:latin typeface="Arial Black" pitchFamily="34" charset="0"/>
              <a:cs typeface="Aharoni" pitchFamily="2" charset="-79"/>
            </a:endParaRPr>
          </a:p>
        </p:txBody>
      </p:sp>
      <p:sp>
        <p:nvSpPr>
          <p:cNvPr id="5" name="Alt Başlık 4"/>
          <p:cNvSpPr>
            <a:spLocks noGrp="1"/>
          </p:cNvSpPr>
          <p:nvPr>
            <p:ph type="subTitle" idx="1"/>
          </p:nvPr>
        </p:nvSpPr>
        <p:spPr>
          <a:xfrm>
            <a:off x="533400" y="1988840"/>
            <a:ext cx="7854696" cy="2992296"/>
          </a:xfrm>
        </p:spPr>
        <p:txBody>
          <a:bodyPr>
            <a:normAutofit fontScale="25000" lnSpcReduction="20000"/>
          </a:bodyPr>
          <a:lstStyle/>
          <a:p>
            <a:pPr algn="l">
              <a:lnSpc>
                <a:spcPct val="170000"/>
              </a:lnSpc>
              <a:spcBef>
                <a:spcPts val="0"/>
              </a:spcBef>
            </a:pPr>
            <a:r>
              <a:rPr lang="tr-TR" sz="6400" dirty="0" smtClean="0">
                <a:latin typeface="Arial Black" pitchFamily="34" charset="0"/>
                <a:cs typeface="Aharoni" pitchFamily="2" charset="-79"/>
              </a:rPr>
              <a:t>Olumlu düşünme ;</a:t>
            </a:r>
          </a:p>
          <a:p>
            <a:pPr algn="l">
              <a:lnSpc>
                <a:spcPct val="170000"/>
              </a:lnSpc>
              <a:spcBef>
                <a:spcPts val="0"/>
              </a:spcBef>
            </a:pPr>
            <a:r>
              <a:rPr lang="tr-TR" sz="6400" dirty="0" smtClean="0">
                <a:latin typeface="Arial Black" pitchFamily="34" charset="0"/>
                <a:cs typeface="Aharoni" pitchFamily="2" charset="-79"/>
              </a:rPr>
              <a:t>Hangi </a:t>
            </a:r>
            <a:r>
              <a:rPr lang="tr-TR" sz="6400" dirty="0">
                <a:latin typeface="Arial Black" pitchFamily="34" charset="0"/>
                <a:cs typeface="Aharoni" pitchFamily="2" charset="-79"/>
              </a:rPr>
              <a:t>durumda olursa olsun alternatif üretebilir, </a:t>
            </a:r>
            <a:r>
              <a:rPr lang="tr-TR" sz="12800" dirty="0">
                <a:latin typeface="Arial Black" pitchFamily="34" charset="0"/>
                <a:cs typeface="Aharoni" pitchFamily="2" charset="-79"/>
              </a:rPr>
              <a:t/>
            </a:r>
            <a:br>
              <a:rPr lang="tr-TR" sz="12800" dirty="0">
                <a:latin typeface="Arial Black" pitchFamily="34" charset="0"/>
                <a:cs typeface="Aharoni" pitchFamily="2" charset="-79"/>
              </a:rPr>
            </a:br>
            <a:r>
              <a:rPr lang="tr-TR" sz="5600" dirty="0">
                <a:latin typeface="Arial Black" pitchFamily="34" charset="0"/>
                <a:cs typeface="Aharoni" pitchFamily="2" charset="-79"/>
              </a:rPr>
              <a:t>Öğreti kalıplarımızın bize çizdiği sınırların ötesine geçebilir, </a:t>
            </a:r>
            <a:br>
              <a:rPr lang="tr-TR" sz="5600" dirty="0">
                <a:latin typeface="Arial Black" pitchFamily="34" charset="0"/>
                <a:cs typeface="Aharoni" pitchFamily="2" charset="-79"/>
              </a:rPr>
            </a:br>
            <a:r>
              <a:rPr lang="tr-TR" sz="5600" dirty="0">
                <a:latin typeface="Arial Black" pitchFamily="34" charset="0"/>
                <a:cs typeface="Aharoni" pitchFamily="2" charset="-79"/>
              </a:rPr>
              <a:t>Çözüme yöneliktir, </a:t>
            </a:r>
            <a:br>
              <a:rPr lang="tr-TR" sz="5600" dirty="0">
                <a:latin typeface="Arial Black" pitchFamily="34" charset="0"/>
                <a:cs typeface="Aharoni" pitchFamily="2" charset="-79"/>
              </a:rPr>
            </a:br>
            <a:r>
              <a:rPr lang="tr-TR" sz="5600" dirty="0">
                <a:latin typeface="Arial Black" pitchFamily="34" charset="0"/>
                <a:cs typeface="Aharoni" pitchFamily="2" charset="-79"/>
              </a:rPr>
              <a:t>Rasyoneldir, </a:t>
            </a:r>
            <a:br>
              <a:rPr lang="tr-TR" sz="5600" dirty="0">
                <a:latin typeface="Arial Black" pitchFamily="34" charset="0"/>
                <a:cs typeface="Aharoni" pitchFamily="2" charset="-79"/>
              </a:rPr>
            </a:br>
            <a:r>
              <a:rPr lang="tr-TR" sz="5600" dirty="0">
                <a:latin typeface="Arial Black" pitchFamily="34" charset="0"/>
                <a:cs typeface="Aharoni" pitchFamily="2" charset="-79"/>
              </a:rPr>
              <a:t>Hızlı değişime, aynı hızda ayak uydurabilir, </a:t>
            </a:r>
            <a:br>
              <a:rPr lang="tr-TR" sz="5600" dirty="0">
                <a:latin typeface="Arial Black" pitchFamily="34" charset="0"/>
                <a:cs typeface="Aharoni" pitchFamily="2" charset="-79"/>
              </a:rPr>
            </a:br>
            <a:r>
              <a:rPr lang="tr-TR" sz="5600" dirty="0">
                <a:latin typeface="Arial Black" pitchFamily="34" charset="0"/>
                <a:cs typeface="Aharoni" pitchFamily="2" charset="-79"/>
              </a:rPr>
              <a:t>Başarıya götüren tek yoldur, </a:t>
            </a:r>
            <a:br>
              <a:rPr lang="tr-TR" sz="5600" dirty="0">
                <a:latin typeface="Arial Black" pitchFamily="34" charset="0"/>
                <a:cs typeface="Aharoni" pitchFamily="2" charset="-79"/>
              </a:rPr>
            </a:br>
            <a:r>
              <a:rPr lang="tr-TR" sz="5600" dirty="0">
                <a:latin typeface="Arial Black" pitchFamily="34" charset="0"/>
                <a:cs typeface="Aharoni" pitchFamily="2" charset="-79"/>
              </a:rPr>
              <a:t>Uzlaşmacı bir kişilik kazandırır,  </a:t>
            </a:r>
            <a:br>
              <a:rPr lang="tr-TR" sz="5600" dirty="0">
                <a:latin typeface="Arial Black" pitchFamily="34" charset="0"/>
                <a:cs typeface="Aharoni" pitchFamily="2" charset="-79"/>
              </a:rPr>
            </a:br>
            <a:r>
              <a:rPr lang="tr-TR" sz="5600" dirty="0">
                <a:latin typeface="Arial Black" pitchFamily="34" charset="0"/>
                <a:cs typeface="Aharoni" pitchFamily="2" charset="-79"/>
              </a:rPr>
              <a:t>Hızlı karar verebilmeyi sağlayan bir düşünce sistemidir, </a:t>
            </a:r>
            <a:br>
              <a:rPr lang="tr-TR" sz="5600" dirty="0">
                <a:latin typeface="Arial Black" pitchFamily="34" charset="0"/>
                <a:cs typeface="Aharoni" pitchFamily="2" charset="-79"/>
              </a:rPr>
            </a:br>
            <a:r>
              <a:rPr lang="tr-TR" sz="5600" dirty="0">
                <a:latin typeface="Arial Black" pitchFamily="34" charset="0"/>
                <a:cs typeface="Aharoni" pitchFamily="2" charset="-79"/>
              </a:rPr>
              <a:t>Düşünsel özgürlüğü ifade eder, </a:t>
            </a:r>
            <a:br>
              <a:rPr lang="tr-TR" sz="5600" dirty="0">
                <a:latin typeface="Arial Black" pitchFamily="34" charset="0"/>
                <a:cs typeface="Aharoni" pitchFamily="2" charset="-79"/>
              </a:rPr>
            </a:br>
            <a:r>
              <a:rPr lang="tr-TR" sz="5600" dirty="0">
                <a:latin typeface="Arial Black" pitchFamily="34" charset="0"/>
                <a:cs typeface="Aharoni" pitchFamily="2" charset="-79"/>
              </a:rPr>
              <a:t>Özgürlüğün ,düşüncede gerçekleşmesini sağlar. </a:t>
            </a:r>
            <a:r>
              <a:rPr lang="tr-TR" sz="4500" dirty="0">
                <a:latin typeface="Arial Black" pitchFamily="34" charset="0"/>
              </a:rPr>
              <a:t/>
            </a:r>
            <a:br>
              <a:rPr lang="tr-TR" sz="4500" dirty="0">
                <a:latin typeface="Arial Black" pitchFamily="34" charset="0"/>
              </a:rPr>
            </a:br>
            <a:endParaRPr lang="tr-TR" sz="4500" dirty="0">
              <a:latin typeface="Arial Black" pitchFamily="34" charset="0"/>
            </a:endParaRPr>
          </a:p>
        </p:txBody>
      </p:sp>
    </p:spTree>
    <p:extLst>
      <p:ext uri="{BB962C8B-B14F-4D97-AF65-F5344CB8AC3E}">
        <p14:creationId xmlns:p14="http://schemas.microsoft.com/office/powerpoint/2010/main" val="3718024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347864" y="704088"/>
            <a:ext cx="5338936" cy="5749248"/>
          </a:xfrm>
        </p:spPr>
        <p:txBody>
          <a:bodyPr>
            <a:noAutofit/>
          </a:bodyPr>
          <a:lstStyle/>
          <a:p>
            <a:r>
              <a:rPr lang="tr-TR" sz="3200" dirty="0" smtClean="0">
                <a:latin typeface="Times New Roman" pitchFamily="18" charset="0"/>
                <a:cs typeface="Times New Roman" pitchFamily="18" charset="0"/>
              </a:rPr>
              <a:t>Pozitif </a:t>
            </a:r>
            <a:r>
              <a:rPr lang="tr-TR" sz="3200" dirty="0" smtClean="0">
                <a:latin typeface="Times New Roman" pitchFamily="18" charset="0"/>
                <a:cs typeface="Times New Roman" pitchFamily="18" charset="0"/>
              </a:rPr>
              <a:t>düşünce , olumsuzluklara </a:t>
            </a:r>
            <a:r>
              <a:rPr lang="tr-TR" sz="3200" dirty="0" smtClean="0">
                <a:latin typeface="Times New Roman" pitchFamily="18" charset="0"/>
                <a:cs typeface="Times New Roman" pitchFamily="18" charset="0"/>
              </a:rPr>
              <a:t>razı olmayan , her koşulda yapabilecek iyi bir şeyin olduğuna </a:t>
            </a:r>
            <a:r>
              <a:rPr lang="tr-TR" sz="3200" dirty="0" smtClean="0">
                <a:latin typeface="Times New Roman" pitchFamily="18" charset="0"/>
                <a:cs typeface="Times New Roman" pitchFamily="18" charset="0"/>
              </a:rPr>
              <a:t>inanan , </a:t>
            </a:r>
            <a:r>
              <a:rPr lang="tr-TR" sz="3200" dirty="0" smtClean="0">
                <a:latin typeface="Times New Roman" pitchFamily="18" charset="0"/>
                <a:cs typeface="Times New Roman" pitchFamily="18" charset="0"/>
              </a:rPr>
              <a:t>insan hayatını olumlu yönde etkileyen bir düşünce tarzıdır.</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Bugün artık iş, spor ve sanat dünyasında bile pozitif düşünce verim ve başarı arttırıcı bir faktör olarak kabul edilmektedir.</a:t>
            </a:r>
            <a:endParaRPr lang="tr-TR" sz="3200" dirty="0">
              <a:latin typeface="Times New Roman" pitchFamily="18" charset="0"/>
              <a:cs typeface="Times New Roman"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492896"/>
            <a:ext cx="1933575" cy="2857500"/>
          </a:xfrm>
        </p:spPr>
      </p:pic>
    </p:spTree>
    <p:extLst>
      <p:ext uri="{BB962C8B-B14F-4D97-AF65-F5344CB8AC3E}">
        <p14:creationId xmlns:p14="http://schemas.microsoft.com/office/powerpoint/2010/main" val="349882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sz="3600" dirty="0"/>
              <a:t>Dış dünyanın değişmesini beklemeyin, Çünkü değişmeyecek! Rüzgarın nasıl estiği fark etmez, Farkı yaratan, yelkeninizi nasıl açtığınızdır.</a:t>
            </a:r>
          </a:p>
          <a:p>
            <a:pPr marL="0" indent="0">
              <a:buNone/>
            </a:pPr>
            <a:endParaRPr lang="tr-TR" dirty="0"/>
          </a:p>
        </p:txBody>
      </p:sp>
    </p:spTree>
    <p:extLst>
      <p:ext uri="{BB962C8B-B14F-4D97-AF65-F5344CB8AC3E}">
        <p14:creationId xmlns:p14="http://schemas.microsoft.com/office/powerpoint/2010/main" val="780738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836712"/>
            <a:ext cx="8292142" cy="5541565"/>
          </a:xfrm>
        </p:spPr>
      </p:pic>
    </p:spTree>
    <p:extLst>
      <p:ext uri="{BB962C8B-B14F-4D97-AF65-F5344CB8AC3E}">
        <p14:creationId xmlns:p14="http://schemas.microsoft.com/office/powerpoint/2010/main" val="93230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57200" y="1196752"/>
            <a:ext cx="8229600" cy="5127848"/>
          </a:xfrm>
        </p:spPr>
        <p:txBody>
          <a:bodyPr/>
          <a:lstStyle/>
          <a:p>
            <a:pPr marL="0" indent="0">
              <a:buNone/>
            </a:pPr>
            <a:r>
              <a:rPr lang="tr-TR" dirty="0" smtClean="0"/>
              <a:t>          </a:t>
            </a:r>
          </a:p>
          <a:p>
            <a:pPr marL="0" indent="0">
              <a:buNone/>
            </a:pPr>
            <a:r>
              <a:rPr lang="tr-TR" dirty="0" smtClean="0"/>
              <a:t>  Olumlu </a:t>
            </a:r>
            <a:r>
              <a:rPr lang="tr-TR" dirty="0"/>
              <a:t>düşünce mesajların kodlarının çözülmesinde oynadığı rolle insan ilişkilerinin belirleyicisidir</a:t>
            </a:r>
            <a:r>
              <a:rPr lang="tr-TR" dirty="0" smtClean="0"/>
              <a:t>.</a:t>
            </a:r>
          </a:p>
          <a:p>
            <a:pPr marL="0" indent="0">
              <a:buNone/>
            </a:pPr>
            <a:r>
              <a:rPr lang="tr-TR" dirty="0" smtClean="0"/>
              <a:t>Mevlana’nın </a:t>
            </a:r>
            <a:r>
              <a:rPr lang="tr-TR" dirty="0"/>
              <a:t>aşağıdaki sözü bu gerçeği kanıtlamaktadır</a:t>
            </a:r>
            <a:r>
              <a:rPr lang="tr-TR" dirty="0" smtClean="0"/>
              <a:t>.</a:t>
            </a:r>
          </a:p>
          <a:p>
            <a:pPr marL="0" indent="0" algn="ctr">
              <a:buNone/>
            </a:pPr>
            <a:r>
              <a:rPr lang="tr-TR" dirty="0"/>
              <a:t/>
            </a:r>
            <a:br>
              <a:rPr lang="tr-TR" dirty="0"/>
            </a:br>
            <a:r>
              <a:rPr lang="tr-TR" dirty="0"/>
              <a:t>Kardeşim sen düşünceden ibaretsin</a:t>
            </a:r>
            <a:br>
              <a:rPr lang="tr-TR" dirty="0"/>
            </a:br>
            <a:r>
              <a:rPr lang="tr-TR" dirty="0"/>
              <a:t>Geriye kalan et ve kemiksin</a:t>
            </a:r>
            <a:br>
              <a:rPr lang="tr-TR" dirty="0"/>
            </a:br>
            <a:r>
              <a:rPr lang="tr-TR" dirty="0"/>
              <a:t>Gül düşünürsen gülistan olursun </a:t>
            </a:r>
            <a:br>
              <a:rPr lang="tr-TR" dirty="0"/>
            </a:br>
            <a:r>
              <a:rPr lang="tr-TR" dirty="0"/>
              <a:t>Diken düşünürsen dikenlik olursun</a:t>
            </a:r>
          </a:p>
        </p:txBody>
      </p:sp>
    </p:spTree>
    <p:extLst>
      <p:ext uri="{BB962C8B-B14F-4D97-AF65-F5344CB8AC3E}">
        <p14:creationId xmlns:p14="http://schemas.microsoft.com/office/powerpoint/2010/main" val="2694161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09600" y="1176996"/>
            <a:ext cx="2212848" cy="4340236"/>
          </a:xfrm>
        </p:spPr>
        <p:txBody>
          <a:bodyPr>
            <a:normAutofit/>
          </a:bodyPr>
          <a:lstStyle/>
          <a:p>
            <a:r>
              <a:rPr lang="tr-TR" dirty="0"/>
              <a:t>Olumsuz cümle yapılarından kaçının.</a:t>
            </a:r>
            <a:br>
              <a:rPr lang="tr-TR" dirty="0"/>
            </a:br>
            <a:r>
              <a:rPr lang="tr-TR" dirty="0"/>
              <a:t>“Korkmayacağım”  demeyin  </a:t>
            </a:r>
            <a:br>
              <a:rPr lang="tr-TR" dirty="0"/>
            </a:br>
            <a:r>
              <a:rPr lang="tr-TR" dirty="0"/>
              <a:t>“Sakin ve rahatım” deyin. Başka sözlerle </a:t>
            </a:r>
            <a:r>
              <a:rPr lang="tr-TR" i="1" dirty="0"/>
              <a:t>istediklerinizi düşünün,  istemediklerinizi değil.</a:t>
            </a:r>
            <a:endParaRPr lang="tr-TR" dirty="0"/>
          </a:p>
        </p:txBody>
      </p:sp>
      <p:pic>
        <p:nvPicPr>
          <p:cNvPr id="8" name="Resim Yer Tutucusu 7"/>
          <p:cNvPicPr>
            <a:picLocks noGrp="1" noChangeAspect="1"/>
          </p:cNvPicPr>
          <p:nvPr>
            <p:ph type="pic" idx="1"/>
          </p:nvPr>
        </p:nvPicPr>
        <p:blipFill>
          <a:blip r:embed="rId2">
            <a:extLst>
              <a:ext uri="{28A0092B-C50C-407E-A947-70E740481C1C}">
                <a14:useLocalDpi xmlns:a14="http://schemas.microsoft.com/office/drawing/2010/main" val="0"/>
              </a:ext>
            </a:extLst>
          </a:blip>
          <a:srcRect l="5942" r="5942"/>
          <a:stretch>
            <a:fillRect/>
          </a:stretch>
        </p:blipFill>
        <p:spPr/>
      </p:pic>
    </p:spTree>
    <p:extLst>
      <p:ext uri="{BB962C8B-B14F-4D97-AF65-F5344CB8AC3E}">
        <p14:creationId xmlns:p14="http://schemas.microsoft.com/office/powerpoint/2010/main" val="3960437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a:xfrm>
            <a:off x="467544" y="620688"/>
            <a:ext cx="7851648" cy="1828800"/>
          </a:xfrm>
        </p:spPr>
        <p:txBody>
          <a:bodyPr>
            <a:noAutofit/>
          </a:bodyPr>
          <a:lstStyle/>
          <a:p>
            <a:pPr algn="l"/>
            <a:r>
              <a:rPr lang="tr-TR" sz="3200" dirty="0">
                <a:solidFill>
                  <a:schemeClr val="tx1"/>
                </a:solidFill>
              </a:rPr>
              <a:t>Başarısızlıklar bile aslında başarının önündeki denemelerdir. En büyük başarılar genellikle büyük başarısızlıklardan sonra gelir. </a:t>
            </a:r>
            <a:endParaRPr lang="tr-TR" sz="3200" dirty="0">
              <a:solidFill>
                <a:schemeClr val="tx1"/>
              </a:solidFill>
            </a:endParaRPr>
          </a:p>
        </p:txBody>
      </p:sp>
      <p:pic>
        <p:nvPicPr>
          <p:cNvPr id="3" name="Resim 2" descr="mutluluk">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155591" y="2636912"/>
            <a:ext cx="4762500" cy="3724275"/>
          </a:xfrm>
          <a:prstGeom prst="rect">
            <a:avLst/>
          </a:prstGeom>
          <a:noFill/>
          <a:ln>
            <a:noFill/>
          </a:ln>
        </p:spPr>
      </p:pic>
    </p:spTree>
    <p:extLst>
      <p:ext uri="{BB962C8B-B14F-4D97-AF65-F5344CB8AC3E}">
        <p14:creationId xmlns:p14="http://schemas.microsoft.com/office/powerpoint/2010/main" val="92757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TotalTime>
  <Words>575</Words>
  <Application>Microsoft Office PowerPoint</Application>
  <PresentationFormat>Ekran Gösterisi (4:3)</PresentationFormat>
  <Paragraphs>38</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OLUMLU DÜŞÜNME </vt:lpstr>
      <vt:lpstr>Olumlu düşünme neden bu kadar önemli?   Neden herkes ağız birliği etmiş gibi hep olumlu düşünce üstünde duruyor? Hiç düşündünüz mü?  </vt:lpstr>
      <vt:lpstr>Olumlu yada pozitif düşünme  olaylar ve durumlar karşısında sorunlara değil çözümlere odaklanabilmektir. </vt:lpstr>
      <vt:lpstr>Pozitif düşünce , olumsuzluklara razı olmayan , her koşulda yapabilecek iyi bir şeyin olduğuna inanan , insan hayatını olumlu yönde etkileyen bir düşünce tarzıdır. Bugün artık iş, spor ve sanat dünyasında bile pozitif düşünce verim ve başarı arttırıcı bir faktör olarak kabul edilmektedir.</vt:lpstr>
      <vt:lpstr>PowerPoint Sunusu</vt:lpstr>
      <vt:lpstr>PowerPoint Sunusu</vt:lpstr>
      <vt:lpstr>PowerPoint Sunusu</vt:lpstr>
      <vt:lpstr>Olumsuz cümle yapılarından kaçının. “Korkmayacağım”  demeyin   “Sakin ve rahatım” deyin. Başka sözlerle istediklerinizi düşünün,  istemediklerinizi değil.</vt:lpstr>
      <vt:lpstr>Başarısızlıklar bile aslında başarının önündeki denemelerdir. En büyük başarılar genellikle büyük başarısızlıklardan sonra gelir. </vt:lpstr>
      <vt:lpstr>PowerPoint Sunusu</vt:lpstr>
      <vt:lpstr>POZİTİF DÜŞÜNME BECERİSİNİ NASIL EDİNEBİLİRİZ?</vt:lpstr>
      <vt:lpstr>PowerPoint Sunusu</vt:lpstr>
      <vt:lpstr>PowerPoint Sunusu</vt:lpstr>
      <vt:lpstr>2. Yaşadığımız her olayı, karşılaştığımız her insanı önemsemeli ve öğrenmek için bir fırsat olarak görmeliyiz.</vt:lpstr>
      <vt:lpstr>6. Kendinize güvenin. Sahip olduğunuz yeteneklere inanın. Kendi öz gücünüze inanmadıkça başarılı olamazsınız. Gücünüze inandığınız ve kendinize güvendiğiniz sürece başarılı olabilirsiniz. </vt:lpstr>
      <vt:lpstr>PowerPoint Sunusu</vt:lpstr>
      <vt:lpstr>PowerPoint Sunusu</vt:lpstr>
      <vt:lpstr>PowerPoint Sunusu</vt:lpstr>
      <vt:lpstr>PowerPoint Sunusu</vt:lpstr>
      <vt:lpstr>Olumlu düşünceleri geliştirme bir süreçtir. Çok kısa zamanda büyük değişiklikler beklerseniz hayal kırıklığına uğrayabilirsiniz. Ancak istikrarlı bir şekilde olumlu düşüncelerinizi geliştirmeye devam ederseniz bir süre sonra etkisini görmeye başlarsınız. Düşünceler duyguları, duygular da davranışları etkiler. Daha önce olumsuz baktığınız birçok olaya karşı, tutum ve davranışlarınızdaki değişiklikler sizi şaşırtır. Böylece küçük değişikliklerle hayatınızda büyük farklılıklar yaratmanız mümkündür. </vt:lpstr>
      <vt:lpstr>Çevrenizdeki olayları kendi düşüncelerinize göre düzenleyip değiştiremeyebilirsiniz ama yapabileceğiniz bir şey var. Olaylara bakış açınızı olumlu yönde değiştirerek, yaşamınıza pozitif enerjiler katarak devam etmek sizin elinizde…</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DÜŞÜNME</dc:title>
  <dc:creator>user</dc:creator>
  <cp:lastModifiedBy>user</cp:lastModifiedBy>
  <cp:revision>6</cp:revision>
  <dcterms:created xsi:type="dcterms:W3CDTF">2015-12-16T09:04:57Z</dcterms:created>
  <dcterms:modified xsi:type="dcterms:W3CDTF">2015-12-16T11:24:28Z</dcterms:modified>
</cp:coreProperties>
</file>