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9" r:id="rId7"/>
    <p:sldId id="291" r:id="rId8"/>
    <p:sldId id="292" r:id="rId9"/>
    <p:sldId id="293" r:id="rId10"/>
    <p:sldId id="294" r:id="rId11"/>
    <p:sldId id="295" r:id="rId12"/>
    <p:sldId id="260" r:id="rId13"/>
    <p:sldId id="263" r:id="rId14"/>
    <p:sldId id="270" r:id="rId15"/>
    <p:sldId id="281" r:id="rId16"/>
    <p:sldId id="283" r:id="rId17"/>
    <p:sldId id="284" r:id="rId18"/>
    <p:sldId id="285" r:id="rId19"/>
    <p:sldId id="286" r:id="rId20"/>
    <p:sldId id="289" r:id="rId21"/>
    <p:sldId id="296" r:id="rId22"/>
    <p:sldId id="297" r:id="rId23"/>
    <p:sldId id="298" r:id="rId24"/>
    <p:sldId id="299" r:id="rId25"/>
    <p:sldId id="300" r:id="rId26"/>
    <p:sldId id="275" r:id="rId2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509"/>
    <a:srgbClr val="F29100"/>
    <a:srgbClr val="1D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501" autoAdjust="0"/>
  </p:normalViewPr>
  <p:slideViewPr>
    <p:cSldViewPr snapToGrid="0" showGuides="1">
      <p:cViewPr>
        <p:scale>
          <a:sx n="57" d="100"/>
          <a:sy n="57" d="100"/>
        </p:scale>
        <p:origin x="-1182" y="-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3AEE5D-6B2A-45FF-9A93-F8D71F36EE79}" type="datetime1">
              <a:rPr lang="tr-TR" smtClean="0"/>
              <a:pPr algn="r" rtl="0"/>
              <a:t>31.10.2019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r-TR" smtClean="0"/>
              <a:pPr algn="r"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D2362BE-E97E-40FB-A708-815F6D70D169}" type="datetime1">
              <a:rPr lang="tr-TR" noProof="0" smtClean="0"/>
              <a:pPr/>
              <a:t>31.10.2019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8515F2-7889-4089-A1D1-942A6F49D09A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2D417-A50A-4E7A-831B-0CAB3B5632BC}" type="slidenum">
              <a:rPr lang="tr-TR"/>
              <a:pPr/>
              <a:t>12</a:t>
            </a:fld>
            <a:endParaRPr lang="tr-T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A6A4B-FC17-4A52-80DE-FC0D315FEAC9}" type="slidenum">
              <a:rPr lang="tr-TR"/>
              <a:pPr/>
              <a:t>13</a:t>
            </a:fld>
            <a:endParaRPr lang="tr-T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714D9-289E-4CAB-9756-ACC35E029D1F}" type="slidenum">
              <a:rPr lang="tr-TR"/>
              <a:pPr/>
              <a:t>14</a:t>
            </a:fld>
            <a:endParaRPr lang="tr-T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7D540-E27D-4D55-AC31-BF766A41C5F7}" type="slidenum">
              <a:rPr lang="tr-TR"/>
              <a:pPr/>
              <a:t>15</a:t>
            </a:fld>
            <a:endParaRPr lang="tr-T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B2D1C-149E-47E9-A147-0F8AC02430B5}" type="slidenum">
              <a:rPr lang="tr-TR"/>
              <a:pPr/>
              <a:t>16</a:t>
            </a:fld>
            <a:endParaRPr lang="tr-T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7DA94-1783-449D-A18D-770F324946CD}" type="slidenum">
              <a:rPr lang="tr-TR"/>
              <a:pPr/>
              <a:t>17</a:t>
            </a:fld>
            <a:endParaRPr lang="tr-T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rgbClr val="1D70B7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/>
              <a:t>​</a:t>
            </a:r>
            <a:fld id="{8CC5024F-FC10-43EC-90B2-14A686CD0E18}" type="datetime1">
              <a:rPr lang="tr-TR" smtClean="0"/>
              <a:pPr/>
              <a:t>31.10.2019</a:t>
            </a:fld>
            <a:r>
              <a:rPr lang="tr-TR" dirty="0" smtClean="0"/>
              <a:t>​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10" name="Picture 5" descr="C:\Users\win7\Desktop\ribbon-1292774_960_72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6" y="271724"/>
            <a:ext cx="3219194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DA0D8A-3C21-42E2-A072-19EF71ADDE14}" type="datetime1">
              <a:rPr lang="tr-TR" smtClean="0"/>
              <a:pPr/>
              <a:t>31.10.2019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962912" y="426720"/>
            <a:ext cx="8253984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/>
              <a:t>​</a:t>
            </a:r>
            <a:fld id="{90B9948F-6C35-4F44-87EE-340F4B9A62E5}" type="datetime1">
              <a:rPr lang="tr-TR" smtClean="0"/>
              <a:pPr/>
              <a:t>31.10.2019</a:t>
            </a:fld>
            <a:r>
              <a:rPr lang="tr-TR" dirty="0" smtClean="0"/>
              <a:t>​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8" name="Başlık 9"/>
          <p:cNvSpPr>
            <a:spLocks noGrp="1"/>
          </p:cNvSpPr>
          <p:nvPr>
            <p:ph type="title"/>
          </p:nvPr>
        </p:nvSpPr>
        <p:spPr>
          <a:xfrm>
            <a:off x="1962912" y="426720"/>
            <a:ext cx="8253984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  <a:prstGeom prst="rect">
            <a:avLst/>
          </a:prstGeo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5582A7-8AE1-41B7-AD9C-A6E2FE14B4B7}" type="datetime1">
              <a:rPr lang="tr-TR" smtClean="0"/>
              <a:pPr/>
              <a:t>31.10.2019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24C9-4AB5-4C8E-B28C-71922B6D42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437960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6570" y="1600200"/>
            <a:ext cx="9027887" cy="4572000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1962912" y="426720"/>
            <a:ext cx="8253984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23559"/>
            <a:ext cx="12192000" cy="109457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571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0"/>
            <a:ext cx="12192000" cy="116457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571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66461" y="2130201"/>
            <a:ext cx="5734050" cy="221969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rgbClr val="1D70B7"/>
                </a:solidFill>
                <a:latin typeface="+mj-lt"/>
                <a:cs typeface="Arial" pitchFamily="34" charset="0"/>
              </a:defRPr>
            </a:lvl1pPr>
          </a:lstStyle>
          <a:p>
            <a:pPr rtl="0"/>
            <a:r>
              <a:rPr lang="tr-TR" noProof="0" dirty="0" smtClean="0"/>
              <a:t>İİİĞĞĞĞ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08598" y="4513536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9" name="Açıklayıcı Metin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tr-TR" sz="1200" b="1" i="1" noProof="0" dirty="0" smtClean="0">
                <a:latin typeface="Arial" pitchFamily="34" charset="0"/>
                <a:cs typeface="Arial" pitchFamily="34" charset="0"/>
              </a:rPr>
              <a:t>NOT:</a:t>
            </a:r>
          </a:p>
          <a:p>
            <a:pPr rtl="0"/>
            <a:r>
              <a:rPr lang="tr-TR" sz="1200" i="1" noProof="0" dirty="0" smtClean="0"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  <a:endParaRPr lang="tr-TR" sz="1200" i="1" noProof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win7\Desktop\ribbon-1292774_960_72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8" y="397973"/>
            <a:ext cx="3219194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RAMMDYRD\Users\Ortak Klasör\Rehberlik Hizmetleri Bölümü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8" y="4469740"/>
            <a:ext cx="2974758" cy="1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in7\Desktop\psikoloji-870x450 (2)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53" y="1143000"/>
            <a:ext cx="6799489" cy="35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04899" y="3556000"/>
            <a:ext cx="10071099" cy="109995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rgbClr val="1D70B7"/>
                </a:solidFill>
              </a:defRPr>
            </a:lvl1pPr>
          </a:lstStyle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rgbClr val="D20509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1CD1C1-8A31-41B9-A065-156D435E96E2}" type="datetime1">
              <a:rPr lang="tr-TR" smtClean="0"/>
              <a:pPr/>
              <a:t>31.10.2019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16" name="Picture 2" descr="C:\Users\win7\Desktop\meb-milli-egitim-logo-FF1015E4F8-seeklogo.co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43884"/>
            <a:ext cx="142398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RAMMDYRD\Users\Ortak Klasör\Rehberlik Hizmetleri Bölümü\manavgat ram logo-1 (2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83" y="43885"/>
            <a:ext cx="1438357" cy="13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win7\Desktop\ribbon-1292774_960_72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8" y="1832698"/>
            <a:ext cx="3219194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7542" y="1600200"/>
            <a:ext cx="4452257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437743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/>
              <a:t>​</a:t>
            </a:r>
            <a:fld id="{CBFBAE38-B184-44B3-BA3B-396A8F1C180C}" type="datetime1">
              <a:rPr lang="tr-TR" smtClean="0"/>
              <a:pPr/>
              <a:t>31.10.2019</a:t>
            </a:fld>
            <a:r>
              <a:rPr lang="tr-TR" dirty="0" smtClean="0"/>
              <a:t>​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962912" y="426720"/>
            <a:ext cx="8253984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7542" y="1600200"/>
            <a:ext cx="4456829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53028" y="2424112"/>
            <a:ext cx="4471343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458347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458347" cy="3748088"/>
          </a:xfrm>
        </p:spPr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8C863B-F7A6-4DF3-BBF1-5257AD3FDACF}" type="datetime1">
              <a:rPr lang="tr-TR" smtClean="0"/>
              <a:pPr/>
              <a:t>31.10.2019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11" name="Başlık 9"/>
          <p:cNvSpPr>
            <a:spLocks noGrp="1"/>
          </p:cNvSpPr>
          <p:nvPr>
            <p:ph type="title"/>
          </p:nvPr>
        </p:nvSpPr>
        <p:spPr>
          <a:xfrm>
            <a:off x="1962912" y="426720"/>
            <a:ext cx="8253984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/>
              <a:t>​</a:t>
            </a:r>
            <a:fld id="{640DCAEE-D4BE-44EB-87B0-0C856B8BD294}" type="datetime1">
              <a:rPr lang="tr-TR" smtClean="0"/>
              <a:pPr/>
              <a:t>31.10.2019</a:t>
            </a:fld>
            <a:r>
              <a:rPr lang="tr-TR" dirty="0" smtClean="0"/>
              <a:t>​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7" name="Başlık 9"/>
          <p:cNvSpPr>
            <a:spLocks noGrp="1"/>
          </p:cNvSpPr>
          <p:nvPr>
            <p:ph type="title"/>
          </p:nvPr>
        </p:nvSpPr>
        <p:spPr>
          <a:xfrm>
            <a:off x="1962912" y="426720"/>
            <a:ext cx="8253984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F3E193-3E59-4173-AA9D-E2E5052958C9}" type="datetime1">
              <a:rPr lang="tr-TR" smtClean="0"/>
              <a:pPr/>
              <a:t>31.10.2019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5" name="Picture 2" descr="C:\Users\win7\Desktop\meb-milli-egitim-logo-FF1015E4F8-seeklogo.co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43884"/>
            <a:ext cx="142398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RAMMDYRD\Users\Ortak Klasör\Rehberlik Hizmetleri Bölümü\manavgat ram logo-1 (2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83" y="43885"/>
            <a:ext cx="1438357" cy="13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 userDrawn="1"/>
        </p:nvGrpSpPr>
        <p:grpSpPr>
          <a:xfrm>
            <a:off x="1591626" y="1316738"/>
            <a:ext cx="9024857" cy="169746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57150" cap="flat">
              <a:solidFill>
                <a:srgbClr val="F291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kdörtgen 9"/>
          <p:cNvSpPr/>
          <p:nvPr userDrawn="1"/>
        </p:nvSpPr>
        <p:spPr>
          <a:xfrm>
            <a:off x="1684454" y="177997"/>
            <a:ext cx="8839200" cy="1024128"/>
          </a:xfrm>
          <a:prstGeom prst="rect">
            <a:avLst/>
          </a:prstGeom>
          <a:solidFill>
            <a:srgbClr val="1D70B7"/>
          </a:solidFill>
          <a:ln w="34925" cap="rnd" cmpd="sng">
            <a:solidFill>
              <a:srgbClr val="1D70B7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Başlık 9"/>
          <p:cNvSpPr>
            <a:spLocks noGrp="1"/>
          </p:cNvSpPr>
          <p:nvPr>
            <p:ph type="title"/>
          </p:nvPr>
        </p:nvSpPr>
        <p:spPr>
          <a:xfrm>
            <a:off x="1962912" y="426720"/>
            <a:ext cx="8253984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1848" y="1600199"/>
            <a:ext cx="4982609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96570" y="1600200"/>
            <a:ext cx="389287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tr-TR" dirty="0" smtClean="0"/>
              <a:t>​</a:t>
            </a:r>
            <a:fld id="{6CF079EB-9CA5-4E80-A77B-A4FC36BC9F8F}" type="datetime1">
              <a:rPr lang="tr-TR" smtClean="0"/>
              <a:pPr/>
              <a:t>31.10.2019</a:t>
            </a:fld>
            <a:r>
              <a:rPr lang="tr-TR" dirty="0" smtClean="0"/>
              <a:t>​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962912" y="426720"/>
            <a:ext cx="8253984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1626" y="1780032"/>
            <a:ext cx="9024857" cy="43921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</a:p>
          <a:p>
            <a:pPr lvl="5" rtl="0"/>
            <a:r>
              <a:rPr lang="tr-TR" noProof="0" dirty="0" smtClean="0"/>
              <a:t>Altıncı düzey</a:t>
            </a:r>
          </a:p>
          <a:p>
            <a:pPr lvl="6" rtl="0"/>
            <a:r>
              <a:rPr lang="tr-TR" noProof="0" dirty="0" smtClean="0"/>
              <a:t>Yedinci düzey</a:t>
            </a:r>
          </a:p>
          <a:p>
            <a:pPr lvl="7" rtl="0"/>
            <a:r>
              <a:rPr lang="tr-TR" noProof="0" dirty="0" smtClean="0"/>
              <a:t>Sekizinci düzey</a:t>
            </a:r>
          </a:p>
          <a:p>
            <a:pPr lvl="8" rtl="0"/>
            <a:r>
              <a:rPr lang="tr-TR" noProof="0" dirty="0" smtClean="0"/>
              <a:t>Dokuzuncu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B0A7983-9BC1-48E3-B0A2-CC979373F1C6}" type="datetime1">
              <a:rPr lang="tr-TR" smtClean="0"/>
              <a:pPr/>
              <a:t>31.10.2019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15" name="Grup 14"/>
          <p:cNvGrpSpPr/>
          <p:nvPr/>
        </p:nvGrpSpPr>
        <p:grpSpPr>
          <a:xfrm>
            <a:off x="1591626" y="1316738"/>
            <a:ext cx="9024857" cy="169746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57150" cap="flat">
              <a:solidFill>
                <a:srgbClr val="F291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90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win7\Desktop\meb-milli-egitim-logo-FF1015E4F8-seeklogo.com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43884"/>
            <a:ext cx="142398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RAMMDYRD\Users\Ortak Klasör\Rehberlik Hizmetleri Bölümü\manavgat ram logo-1 (2)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83" y="43886"/>
            <a:ext cx="1424389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 userDrawn="1"/>
        </p:nvSpPr>
        <p:spPr>
          <a:xfrm>
            <a:off x="1684454" y="177997"/>
            <a:ext cx="8839200" cy="1024128"/>
          </a:xfrm>
          <a:prstGeom prst="rect">
            <a:avLst/>
          </a:prstGeom>
          <a:solidFill>
            <a:srgbClr val="1D70B7"/>
          </a:solidFill>
          <a:ln w="34925" cap="rnd" cmpd="sng">
            <a:solidFill>
              <a:srgbClr val="1D70B7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r/imgres?q=ergenlerin+uyku+sorunlar%C4%B1&amp;um=1&amp;hl=tr&amp;rlz=1W1SUNC_tr&amp;biw=1366&amp;bih=543&amp;tbm=isch&amp;tbnid=AHQ9gQW2FmIvIM:&amp;imgrefurl=http://www.forumacil.com/saglik-bilgileri-haber/287890-uyurgezer-olmak-mi-saglikli-uyumak-mi.html&amp;docid=GRD2AWHkVsnZPM&amp;imgurl=http://www.ent.com.tr/image/resimler/haber/uyurgezer_olmak_mi_salikli_uyumak_mi.jpg&amp;w=500&amp;h=419&amp;ei=sBO8Tv7cLczpOciyua4I&amp;zoo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145144" y="2429880"/>
            <a:ext cx="6299200" cy="1634119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tr-TR" sz="3600" b="1" dirty="0" smtClean="0">
                <a:latin typeface="Arial" pitchFamily="34" charset="0"/>
              </a:rPr>
              <a:t>Şiddeti önleme</a:t>
            </a:r>
            <a:endParaRPr lang="en-US" sz="3600" b="1" dirty="0">
              <a:solidFill>
                <a:srgbClr val="1D70B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01824" y="451104"/>
            <a:ext cx="7977334" cy="629101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1338349" y="1534882"/>
            <a:ext cx="8229600" cy="4824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smtClean="0"/>
              <a:t>Kişi hakkında çeşitli yerlere çeşitli sözler yazma,</a:t>
            </a:r>
          </a:p>
          <a:p>
            <a:r>
              <a:rPr lang="tr-TR" sz="2800" smtClean="0"/>
              <a:t>Hoşa gitmeyen isim takma,</a:t>
            </a:r>
          </a:p>
          <a:p>
            <a:r>
              <a:rPr lang="tr-TR" sz="2800" smtClean="0"/>
              <a:t>Söylenti çıkarıp yayma,</a:t>
            </a:r>
          </a:p>
          <a:p>
            <a:r>
              <a:rPr lang="tr-TR" sz="2800" smtClean="0"/>
              <a:t>Arkadaş grubundan dışlayarak yalnız bırakma, oyun ve diğer etkinliklere almama ve engel olma,</a:t>
            </a:r>
          </a:p>
          <a:p>
            <a:r>
              <a:rPr lang="tr-TR" sz="2800" smtClean="0"/>
              <a:t>Karşındakinin kendini kötü hissetmesine neden olacak sözler söyleme.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01824" y="451104"/>
            <a:ext cx="7977334" cy="629101"/>
          </a:xfrm>
          <a:prstGeom prst="rect">
            <a:avLst/>
          </a:prstGeom>
        </p:spPr>
        <p:txBody>
          <a:bodyPr rtlCol="0"/>
          <a:lstStyle/>
          <a:p>
            <a:r>
              <a:rPr lang="tr-TR" sz="3600" u="sng" dirty="0">
                <a:solidFill>
                  <a:schemeClr val="tx1"/>
                </a:solidFill>
              </a:rPr>
              <a:t>Hangi Öğrenci Şiddete Başvurur?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579417" y="1812101"/>
            <a:ext cx="91273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3200" dirty="0"/>
              <a:t>Akran baskısına karşı koyamayan,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3200" dirty="0"/>
              <a:t>çete kavgalarının bir parçası olan,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3200" dirty="0"/>
              <a:t>Gururuna yenik düşen,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3200" dirty="0"/>
              <a:t>Saygı kazanma ihtiyacını bu yalla karşılamaya çalışan,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3200" dirty="0"/>
              <a:t>İntikam almak isteyen,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3200"/>
              <a:t>Çaresizlik </a:t>
            </a:r>
            <a:r>
              <a:rPr lang="tr-TR" sz="3200" smtClean="0"/>
              <a:t>yaşayan,</a:t>
            </a:r>
            <a:endParaRPr lang="tr-TR" sz="32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3200" dirty="0"/>
              <a:t>Alkol veya diğer uyuşturucu maddeleri kullanan,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3200" dirty="0"/>
              <a:t>Kendini savunmaya çalışan.</a:t>
            </a:r>
          </a:p>
        </p:txBody>
      </p:sp>
    </p:spTree>
    <p:extLst>
      <p:ext uri="{BB962C8B-B14F-4D97-AF65-F5344CB8AC3E}">
        <p14:creationId xmlns:p14="http://schemas.microsoft.com/office/powerpoint/2010/main" val="29372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u="sng" dirty="0">
                <a:solidFill>
                  <a:schemeClr val="tx1"/>
                </a:solidFill>
              </a:rPr>
              <a:t>Şiddet ve Zorbalığın Erken Belirtileri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tr-TR" sz="2800" dirty="0"/>
              <a:t>Yalnızlık,  içe dönme,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Şiddet uygulama,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Sık sık disiplin problemi yaşama,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Okula yaralayıcı, delici alet getirme,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Küçük olaylara şiddetli tepkiler verme,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Yangın çıkarma</a:t>
            </a:r>
            <a:r>
              <a:rPr lang="tr-TR" sz="2800" dirty="0" smtClean="0"/>
              <a:t>, okul </a:t>
            </a:r>
            <a:r>
              <a:rPr lang="tr-TR" sz="2800" dirty="0"/>
              <a:t>araç gerecine zarar verme isteği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Hayvanlara eziyet etme,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Alkol ya da uyuşturucu </a:t>
            </a:r>
            <a:r>
              <a:rPr lang="tr-TR" sz="2800" dirty="0" smtClean="0"/>
              <a:t>kullanma</a:t>
            </a:r>
            <a:r>
              <a:rPr lang="tr-TR" sz="2800" dirty="0"/>
              <a:t>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Bir çete üyesi olma ya da aynı mekanı paylaşma</a:t>
            </a:r>
          </a:p>
          <a:p>
            <a:pPr>
              <a:lnSpc>
                <a:spcPct val="80000"/>
              </a:lnSpc>
            </a:pPr>
            <a:endParaRPr lang="tr-TR" sz="2800" dirty="0"/>
          </a:p>
          <a:p>
            <a:pPr>
              <a:lnSpc>
                <a:spcPct val="8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880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chemeClr val="tx1"/>
                </a:solidFill>
              </a:rPr>
              <a:t>Şiddet ve Zorbalığı Tercih Eden Öğrencilerin Özellikleri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tr-TR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tr-TR" sz="24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İhtiyaçları ve kişilik özellikleri:</a:t>
            </a:r>
          </a:p>
          <a:p>
            <a:r>
              <a:rPr lang="tr-TR" sz="2400" dirty="0"/>
              <a:t>Benlik saygıları düşüktür,</a:t>
            </a:r>
          </a:p>
          <a:p>
            <a:r>
              <a:rPr lang="tr-TR" sz="2400" dirty="0"/>
              <a:t>Özgüvenleri eksiktir,</a:t>
            </a:r>
          </a:p>
          <a:p>
            <a:r>
              <a:rPr lang="tr-TR" sz="2400" dirty="0"/>
              <a:t>Başkalarını ve olayları kontrol etme isteği,</a:t>
            </a:r>
          </a:p>
          <a:p>
            <a:r>
              <a:rPr lang="tr-TR" sz="2400" dirty="0"/>
              <a:t>Başkalarının başarılarını kıskanma,</a:t>
            </a:r>
          </a:p>
          <a:p>
            <a:r>
              <a:rPr lang="tr-TR" sz="2400" dirty="0"/>
              <a:t>Yenilgiyi kabul edememe.</a:t>
            </a:r>
          </a:p>
          <a:p>
            <a:pPr>
              <a:buFontTx/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73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Şiddet ve Zorbalığı Tercih Eden Öğrencilerin Özellikleri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z="2800" dirty="0"/>
              <a:t>İlişki problemleri:</a:t>
            </a:r>
          </a:p>
          <a:p>
            <a:r>
              <a:rPr lang="tr-TR" sz="2800" dirty="0"/>
              <a:t>Ebeveynleri tarafından fiziksel ve psikolojik şiddete uğrama</a:t>
            </a:r>
            <a:r>
              <a:rPr lang="tr-TR" sz="2800" dirty="0" smtClean="0"/>
              <a:t>, ihmal </a:t>
            </a:r>
            <a:r>
              <a:rPr lang="tr-TR" sz="2800" dirty="0"/>
              <a:t>edilme,</a:t>
            </a:r>
          </a:p>
          <a:p>
            <a:r>
              <a:rPr lang="tr-TR" sz="2800" dirty="0"/>
              <a:t>Arkadaş edinememe, dışlanma,</a:t>
            </a:r>
          </a:p>
          <a:p>
            <a:r>
              <a:rPr lang="tr-TR" sz="2800" dirty="0"/>
              <a:t>Aile desteği ve yakınlığın olmaması,</a:t>
            </a:r>
          </a:p>
          <a:p>
            <a:r>
              <a:rPr lang="tr-TR" sz="2800" dirty="0"/>
              <a:t>Otoriteye karşı gelme( aile, okul vs.),</a:t>
            </a:r>
          </a:p>
          <a:p>
            <a:r>
              <a:rPr lang="tr-TR" sz="2800" dirty="0"/>
              <a:t>Akranlarıyla çatışma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29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İlişki problemleri:</a:t>
            </a:r>
            <a:r>
              <a:rPr lang="tr-T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tr-T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tr-TR" sz="4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Empati eksikliği,</a:t>
            </a:r>
          </a:p>
          <a:p>
            <a:r>
              <a:rPr lang="tr-TR" sz="4400" dirty="0"/>
              <a:t>Sorumluluk hissetmeme,</a:t>
            </a:r>
          </a:p>
          <a:p>
            <a:r>
              <a:rPr lang="tr-TR" sz="4400" dirty="0"/>
              <a:t>Karşı gelme,</a:t>
            </a:r>
          </a:p>
          <a:p>
            <a:r>
              <a:rPr lang="tr-TR" sz="4400" dirty="0"/>
              <a:t>İletişim becerilerindeki eksiklik.</a:t>
            </a:r>
          </a:p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093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3753" y="291264"/>
            <a:ext cx="10972800" cy="922337"/>
          </a:xfrm>
        </p:spPr>
        <p:txBody>
          <a:bodyPr/>
          <a:lstStyle/>
          <a:p>
            <a:r>
              <a:rPr lang="tr-TR" sz="3600" b="1" u="sng" dirty="0">
                <a:solidFill>
                  <a:schemeClr val="tx1"/>
                </a:solidFill>
              </a:rPr>
              <a:t>Hangi Öğrenciler  Şiddete Maruz Kalır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1557338"/>
            <a:ext cx="7239423" cy="45259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tr-TR" sz="2400" dirty="0"/>
              <a:t>İçe dönük,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Kaygılı,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Güvensiz, 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Çekingen,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Benlik saygısı yetersiz,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Sosyal becerileri zayıf,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Yeterince arkadaşı olmayan,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Sosyal ortamlarda dışlanan, 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Zorbaca davranışlara maruz kaldıklarında nadiren karşı koyabilen,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Anne-babalarına bağımlı,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Az sevilen…</a:t>
            </a:r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  <a:buFontTx/>
              <a:buNone/>
            </a:pPr>
            <a:endParaRPr lang="tr-TR" sz="2400" dirty="0"/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</a:pPr>
            <a:endParaRPr lang="tr-TR" sz="2400" dirty="0"/>
          </a:p>
          <a:p>
            <a:pPr>
              <a:lnSpc>
                <a:spcPct val="80000"/>
              </a:lnSpc>
            </a:pP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44" y="1479752"/>
            <a:ext cx="36766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8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Sonuçları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tr-TR" sz="2800" dirty="0"/>
              <a:t>Korku ve endişe,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Okulu </a:t>
            </a:r>
            <a:r>
              <a:rPr lang="tr-TR" sz="2800" dirty="0" smtClean="0"/>
              <a:t>sevmeme,</a:t>
            </a:r>
            <a:endParaRPr lang="tr-TR" sz="2800" dirty="0"/>
          </a:p>
          <a:p>
            <a:pPr>
              <a:lnSpc>
                <a:spcPct val="80000"/>
              </a:lnSpc>
            </a:pPr>
            <a:r>
              <a:rPr lang="tr-TR" sz="2800" dirty="0"/>
              <a:t>Zorbalığın olduğu yerden kaçınma,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Okuldan kaçma,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Kaygı, kızgınlık ve çaresizlik duygusu,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Bazı kronik hastalıkların oluşmasına,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İntihara kalkışma,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Devamsızlıkta artış,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Başarı düzeyinde düşme,</a:t>
            </a:r>
          </a:p>
          <a:p>
            <a:pPr>
              <a:lnSpc>
                <a:spcPct val="80000"/>
              </a:lnSpc>
            </a:pPr>
            <a:r>
              <a:rPr lang="tr-TR" sz="2800" dirty="0"/>
              <a:t>Özgüvenin azalmasına.</a:t>
            </a:r>
          </a:p>
          <a:p>
            <a:pPr>
              <a:lnSpc>
                <a:spcPct val="80000"/>
              </a:lnSpc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80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1652FC-562C-421C-AD22-E8D95ADBFFBC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pic>
        <p:nvPicPr>
          <p:cNvPr id="28675" name="rg_hi" descr="http://t1.gstatic.com/images?q=tbn:ANd9GcRcz9-n6mayDNoWEjsHHFS0z4Aa_X9K4GO6QbQN6La9Dl3WDMI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85" y="0"/>
            <a:ext cx="31115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l_fi" descr="http://www.minikokul.com/wp-content/uploads/2011/03/alt-islatma.jpg?9d7b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1384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l_fi" descr="http://www.karikaturize.com/modules/coppermine/albums/userpics/10003/babaog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4" y="2852738"/>
            <a:ext cx="625051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l_fi" descr="http://www.psikolojikdanisma.net/images/fob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4" y="2997200"/>
            <a:ext cx="2921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8 Metin kutusu"/>
          <p:cNvSpPr txBox="1">
            <a:spLocks noChangeArrowheads="1"/>
          </p:cNvSpPr>
          <p:nvPr/>
        </p:nvSpPr>
        <p:spPr bwMode="auto">
          <a:xfrm>
            <a:off x="1295400" y="2276476"/>
            <a:ext cx="2497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2400"/>
              <a:t>ALTINI ISLATMA</a:t>
            </a:r>
          </a:p>
        </p:txBody>
      </p:sp>
      <p:sp>
        <p:nvSpPr>
          <p:cNvPr id="28680" name="9 Metin kutusu"/>
          <p:cNvSpPr txBox="1">
            <a:spLocks noChangeArrowheads="1"/>
          </p:cNvSpPr>
          <p:nvPr/>
        </p:nvSpPr>
        <p:spPr bwMode="auto">
          <a:xfrm>
            <a:off x="7920567" y="2349501"/>
            <a:ext cx="2922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sz="2400"/>
              <a:t>UYKU SORUNLARI</a:t>
            </a:r>
          </a:p>
        </p:txBody>
      </p:sp>
      <p:sp>
        <p:nvSpPr>
          <p:cNvPr id="28681" name="10 Metin kutusu"/>
          <p:cNvSpPr txBox="1">
            <a:spLocks noChangeArrowheads="1"/>
          </p:cNvSpPr>
          <p:nvPr/>
        </p:nvSpPr>
        <p:spPr bwMode="auto">
          <a:xfrm>
            <a:off x="1488018" y="6453189"/>
            <a:ext cx="1625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/>
              <a:t>OKUL FOBİSİ</a:t>
            </a:r>
          </a:p>
        </p:txBody>
      </p:sp>
      <p:sp>
        <p:nvSpPr>
          <p:cNvPr id="28682" name="11 Metin kutusu"/>
          <p:cNvSpPr txBox="1">
            <a:spLocks noChangeArrowheads="1"/>
          </p:cNvSpPr>
          <p:nvPr/>
        </p:nvSpPr>
        <p:spPr bwMode="auto">
          <a:xfrm>
            <a:off x="6769100" y="6488114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b="1"/>
              <a:t>DEPRESYON</a:t>
            </a:r>
          </a:p>
        </p:txBody>
      </p:sp>
    </p:spTree>
    <p:extLst>
      <p:ext uri="{BB962C8B-B14F-4D97-AF65-F5344CB8AC3E}">
        <p14:creationId xmlns:p14="http://schemas.microsoft.com/office/powerpoint/2010/main" val="1835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5 Slayt Numarası Yer Tutucusu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DDBE95D-5AFE-461D-A8A6-3354F7A315A2}" type="slidenum">
              <a:rPr lang="tr-TR" sz="1000"/>
              <a:pPr algn="r" eaLnBrk="1" hangingPunct="1"/>
              <a:t>19</a:t>
            </a:fld>
            <a:endParaRPr lang="tr-TR" sz="1000"/>
          </a:p>
        </p:txBody>
      </p:sp>
      <p:sp>
        <p:nvSpPr>
          <p:cNvPr id="58371" name="5 Dikdörtgen"/>
          <p:cNvSpPr>
            <a:spLocks noChangeArrowheads="1"/>
          </p:cNvSpPr>
          <p:nvPr/>
        </p:nvSpPr>
        <p:spPr bwMode="auto">
          <a:xfrm>
            <a:off x="719667" y="549276"/>
            <a:ext cx="10655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tr-TR" sz="2800" dirty="0"/>
              <a:t>             </a:t>
            </a:r>
            <a:r>
              <a:rPr lang="tr-TR" sz="3200" b="1" dirty="0">
                <a:solidFill>
                  <a:schemeClr val="tx2"/>
                </a:solidFill>
              </a:rPr>
              <a:t>Anne-babalar </a:t>
            </a:r>
            <a:r>
              <a:rPr lang="tr-TR" sz="3200" b="1" dirty="0" smtClean="0">
                <a:solidFill>
                  <a:schemeClr val="tx2"/>
                </a:solidFill>
              </a:rPr>
              <a:t>için öneriler</a:t>
            </a:r>
            <a:endParaRPr lang="tr-TR" sz="3200" b="1" dirty="0">
              <a:solidFill>
                <a:schemeClr val="tx2"/>
              </a:solidFill>
            </a:endParaRPr>
          </a:p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endParaRPr lang="tr-TR" sz="3200" b="1" dirty="0">
              <a:solidFill>
                <a:schemeClr val="tx2"/>
              </a:solidFill>
            </a:endParaRPr>
          </a:p>
          <a:p>
            <a:pPr eaLnBrk="0" hangingPunct="0">
              <a:buClr>
                <a:srgbClr val="000000"/>
              </a:buClr>
              <a:buFont typeface="Wingdings" pitchFamily="2" charset="2"/>
              <a:buChar char="v"/>
            </a:pPr>
            <a:r>
              <a:rPr lang="tr-TR" sz="2400" dirty="0">
                <a:solidFill>
                  <a:schemeClr val="tx2"/>
                </a:solidFill>
              </a:rPr>
              <a:t>Çocuklarla </a:t>
            </a:r>
            <a:r>
              <a:rPr lang="tr-TR" sz="2400" dirty="0" smtClean="0">
                <a:solidFill>
                  <a:schemeClr val="tx2"/>
                </a:solidFill>
              </a:rPr>
              <a:t>birlikte televizyon </a:t>
            </a:r>
            <a:r>
              <a:rPr lang="tr-TR" sz="2400" dirty="0">
                <a:solidFill>
                  <a:schemeClr val="tx2"/>
                </a:solidFill>
              </a:rPr>
              <a:t>izlerken </a:t>
            </a:r>
            <a:r>
              <a:rPr lang="tr-TR" sz="2400" i="1" u="sng" dirty="0">
                <a:solidFill>
                  <a:srgbClr val="FF0000"/>
                </a:solidFill>
              </a:rPr>
              <a:t>olumsuz iletileri uygun bir dille eleştirme,</a:t>
            </a:r>
            <a:r>
              <a:rPr lang="tr-TR" sz="2400" dirty="0">
                <a:solidFill>
                  <a:schemeClr val="tx2"/>
                </a:solidFill>
              </a:rPr>
              <a:t> çocuktaki şiddet duygusunun şiddet davranışına dönüşmesini, çocuğun izlediği şiddet davranışını taklit etmesini önleyecektir. </a:t>
            </a:r>
          </a:p>
        </p:txBody>
      </p:sp>
      <p:sp>
        <p:nvSpPr>
          <p:cNvPr id="58372" name="3 Dikdörtgen"/>
          <p:cNvSpPr>
            <a:spLocks noChangeArrowheads="1"/>
          </p:cNvSpPr>
          <p:nvPr/>
        </p:nvSpPr>
        <p:spPr bwMode="auto">
          <a:xfrm>
            <a:off x="719667" y="4221164"/>
            <a:ext cx="104648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endParaRPr lang="tr-TR" sz="2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i="1" u="sng">
                <a:solidFill>
                  <a:srgbClr val="FF0000"/>
                </a:solidFill>
              </a:rPr>
              <a:t>Başkalarına lakap takmasına veya alay etmesine kesinlikle izin vermeyin</a:t>
            </a:r>
            <a:r>
              <a:rPr lang="tr-TR" sz="2800">
                <a:solidFill>
                  <a:srgbClr val="FF0000"/>
                </a:solidFill>
              </a:rPr>
              <a:t>,</a:t>
            </a:r>
            <a:r>
              <a:rPr lang="tr-TR" sz="2800">
                <a:solidFill>
                  <a:schemeClr val="tx2"/>
                </a:solidFill>
              </a:rPr>
              <a:t> bu konuda sıkı bir duruş sergileyin.</a:t>
            </a:r>
          </a:p>
        </p:txBody>
      </p:sp>
    </p:spTree>
    <p:extLst>
      <p:ext uri="{BB962C8B-B14F-4D97-AF65-F5344CB8AC3E}">
        <p14:creationId xmlns:p14="http://schemas.microsoft.com/office/powerpoint/2010/main" val="259419430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596571" y="1600200"/>
            <a:ext cx="4987110" cy="4572000"/>
          </a:xfrm>
        </p:spPr>
        <p:txBody>
          <a:bodyPr rtlCol="0"/>
          <a:lstStyle/>
          <a:p>
            <a:pPr>
              <a:buNone/>
            </a:pPr>
            <a:r>
              <a:rPr lang="tr-TR" sz="1600" dirty="0">
                <a:solidFill>
                  <a:schemeClr val="folHlink"/>
                </a:solidFill>
              </a:rPr>
              <a:t>	</a:t>
            </a:r>
            <a:r>
              <a:rPr lang="tr-TR" sz="2800" dirty="0"/>
              <a:t>Şiddet; bir bireyin yaralanma ve ölümüne neden olan ya da gelişmesini engelleyen fiziksel, </a:t>
            </a:r>
            <a:r>
              <a:rPr lang="tr-TR" sz="2800" dirty="0" err="1"/>
              <a:t>psikososyal</a:t>
            </a:r>
            <a:r>
              <a:rPr lang="tr-TR" sz="2800" dirty="0"/>
              <a:t> ve cinsel olarak uygulanan kasıtlı davranışlardır. </a:t>
            </a:r>
          </a:p>
          <a:p>
            <a:pPr>
              <a:buNone/>
            </a:pPr>
            <a:r>
              <a:rPr lang="tr-TR" sz="2800" dirty="0"/>
              <a:t>	Fiziksel, </a:t>
            </a:r>
            <a:r>
              <a:rPr lang="tr-TR" sz="2800" dirty="0" err="1"/>
              <a:t>psikososyal</a:t>
            </a:r>
            <a:r>
              <a:rPr lang="tr-TR" sz="2800" dirty="0"/>
              <a:t> ve cinsel şiddet uygulaması bir grup ya da topluma yönelik olabilmektedir.</a:t>
            </a:r>
            <a:endParaRPr lang="en-US" sz="2800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563902" y="426720"/>
            <a:ext cx="9093014" cy="56083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Dünya Sağlık Örgütü’nün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r>
              <a:rPr lang="tr-TR" sz="4000" u="sng" dirty="0" smtClean="0">
                <a:solidFill>
                  <a:schemeClr val="tx1"/>
                </a:solidFill>
              </a:rPr>
              <a:t>“Şiddet” Tanımı</a:t>
            </a:r>
            <a:r>
              <a:rPr lang="tr-TR" sz="4000" u="sng" dirty="0">
                <a:solidFill>
                  <a:schemeClr val="tx1"/>
                </a:solidFill>
              </a:rPr>
              <a:t>: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02" y="1663758"/>
            <a:ext cx="273685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5 Slayt Numarası Yer Tutucusu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CAE0373-89AD-4998-ACBB-4B97BF8AB509}" type="slidenum">
              <a:rPr lang="tr-TR" sz="1000"/>
              <a:pPr algn="r" eaLnBrk="1" hangingPunct="1"/>
              <a:t>20</a:t>
            </a:fld>
            <a:endParaRPr lang="tr-TR" sz="1000"/>
          </a:p>
        </p:txBody>
      </p:sp>
      <p:sp>
        <p:nvSpPr>
          <p:cNvPr id="59395" name="5 Dikdörtgen"/>
          <p:cNvSpPr>
            <a:spLocks noChangeArrowheads="1"/>
          </p:cNvSpPr>
          <p:nvPr/>
        </p:nvSpPr>
        <p:spPr bwMode="auto">
          <a:xfrm>
            <a:off x="1007533" y="290513"/>
            <a:ext cx="1075266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buClr>
                <a:schemeClr val="tx1"/>
              </a:buClr>
            </a:pPr>
            <a:endParaRPr lang="tr-TR" sz="2000"/>
          </a:p>
          <a:p>
            <a:pPr eaLnBrk="0" hangingPunc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tr-TR" sz="2000"/>
          </a:p>
          <a:p>
            <a:pPr eaLnBrk="0" hangingPunc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tr-TR" sz="2000"/>
          </a:p>
          <a:p>
            <a:pPr eaLnBrk="0" hangingPunct="0">
              <a:lnSpc>
                <a:spcPct val="80000"/>
              </a:lnSpc>
              <a:buClr>
                <a:schemeClr val="tx1"/>
              </a:buClr>
            </a:pPr>
            <a:endParaRPr lang="tr-TR" sz="2000"/>
          </a:p>
          <a:p>
            <a:pPr eaLnBrk="0" hangingPunct="0">
              <a:lnSpc>
                <a:spcPct val="80000"/>
              </a:lnSpc>
              <a:buClr>
                <a:schemeClr val="tx1"/>
              </a:buClr>
            </a:pPr>
            <a:endParaRPr lang="tr-TR" sz="2000"/>
          </a:p>
          <a:p>
            <a:pPr eaLnBrk="0" hangingPunc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400">
                <a:solidFill>
                  <a:schemeClr val="tx2"/>
                </a:solidFill>
              </a:rPr>
              <a:t>Şiddet konusunda çocuğunuzla konuşmaktan çekinmeyin, hatta açık açık konuşun. Şiddet içeren davranışları kesinlikle kabul edemeyeceğinizi ve tolerans göstermeyeceğinizi söyleyin. Çocuğunuzla </a:t>
            </a:r>
            <a:r>
              <a:rPr lang="tr-TR" sz="2400" i="1" u="sng">
                <a:solidFill>
                  <a:srgbClr val="FF0000"/>
                </a:solidFill>
              </a:rPr>
              <a:t>neyin şiddet olduğunu veya neyin şiddet olmadığını</a:t>
            </a:r>
            <a:r>
              <a:rPr lang="tr-TR" sz="2400">
                <a:solidFill>
                  <a:schemeClr val="tx2"/>
                </a:solidFill>
              </a:rPr>
              <a:t> tartışın.</a:t>
            </a:r>
          </a:p>
        </p:txBody>
      </p:sp>
      <p:sp>
        <p:nvSpPr>
          <p:cNvPr id="59396" name="4 Dikdörtgen"/>
          <p:cNvSpPr>
            <a:spLocks noChangeArrowheads="1"/>
          </p:cNvSpPr>
          <p:nvPr/>
        </p:nvSpPr>
        <p:spPr bwMode="auto">
          <a:xfrm>
            <a:off x="814918" y="3716338"/>
            <a:ext cx="108500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Wingdings" pitchFamily="2" charset="2"/>
              <a:buChar char="v"/>
            </a:pPr>
            <a:r>
              <a:rPr lang="tr-TR" sz="2400">
                <a:solidFill>
                  <a:schemeClr val="tx2"/>
                </a:solidFill>
              </a:rPr>
              <a:t>Çocuğa </a:t>
            </a:r>
            <a:r>
              <a:rPr lang="tr-TR" sz="2400" i="1" u="sng">
                <a:solidFill>
                  <a:srgbClr val="FF0000"/>
                </a:solidFill>
              </a:rPr>
              <a:t>sevgi, şefkat, içtenlik duygularını aşılayıp geliştirerek</a:t>
            </a:r>
            <a:r>
              <a:rPr lang="tr-TR" sz="2400">
                <a:solidFill>
                  <a:schemeClr val="tx2"/>
                </a:solidFill>
              </a:rPr>
              <a:t> bunu önlemek olasıdır. Çocuğun istenmeyen duygularla baş edebilmesi ve sağlıklı biçimde büyüyüp gelişmesi için ebeveynlerin kuralları ve sınırları koyan olduğunu unutmaması gerekir.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174520788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4 Dikdörtgen"/>
          <p:cNvSpPr>
            <a:spLocks noGrp="1" noChangeArrowheads="1"/>
          </p:cNvSpPr>
          <p:nvPr>
            <p:ph type="body" idx="1"/>
          </p:nvPr>
        </p:nvSpPr>
        <p:spPr>
          <a:xfrm>
            <a:off x="431800" y="1916114"/>
            <a:ext cx="10972800" cy="3170237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Char char="v"/>
            </a:pPr>
            <a:r>
              <a:rPr lang="tr-TR" sz="3200" dirty="0" smtClean="0">
                <a:solidFill>
                  <a:schemeClr val="tx2"/>
                </a:solidFill>
                <a:latin typeface="Arial" pitchFamily="34" charset="0"/>
              </a:rPr>
              <a:t>Çocuklarınızın kimlerle birlikte olduğunu, nerelere gittiğini ve ne tür etkinliklere katıldığını bilmek sizin hakkınızdır; bu konuda ısrarcı olun. Evde yapacağınız bazı düzenlemelerle </a:t>
            </a:r>
            <a:r>
              <a:rPr lang="tr-TR" sz="3200" i="1" u="sng" dirty="0" smtClean="0">
                <a:solidFill>
                  <a:srgbClr val="FF0000"/>
                </a:solidFill>
                <a:latin typeface="Arial" pitchFamily="34" charset="0"/>
              </a:rPr>
              <a:t>evinizi çocuğunuz ve arkadaşları için cazip bir yer</a:t>
            </a:r>
            <a:r>
              <a:rPr lang="tr-TR" sz="3200" dirty="0" smtClean="0">
                <a:solidFill>
                  <a:schemeClr val="tx2"/>
                </a:solidFill>
                <a:latin typeface="Arial" pitchFamily="34" charset="0"/>
              </a:rPr>
              <a:t> haline getirebilirsiniz. Böylece yakınınızda bulunmalarını sağlayabilir, ana baba olarak gözetiminizi sürdürebilir, ileride sorun olabilecek davranışların ipuçlarını önceden fark edebilirsiniz.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None/>
            </a:pPr>
            <a:endParaRPr lang="tr-TR" dirty="0" smtClean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None/>
            </a:pPr>
            <a:endParaRPr lang="tr-TR" dirty="0" smtClean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SzTx/>
              <a:buFont typeface="Wingdings 2" pitchFamily="18" charset="2"/>
              <a:buNone/>
            </a:pPr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5 Slayt Numarası Yer Tutucusu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891FBB-FD53-4EC4-9731-638113909D43}" type="slidenum">
              <a:rPr lang="tr-TR" sz="1000"/>
              <a:pPr algn="r" eaLnBrk="1" hangingPunct="1"/>
              <a:t>22</a:t>
            </a:fld>
            <a:endParaRPr lang="tr-TR" sz="10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0585" y="438295"/>
            <a:ext cx="10972800" cy="792162"/>
          </a:xfrm>
          <a:prstGeom prst="rect">
            <a:avLst/>
          </a:prstGeom>
        </p:spPr>
        <p:txBody>
          <a:bodyPr lIns="91440" rIns="91440" bIns="45720" anchor="ctr"/>
          <a:lstStyle/>
          <a:p>
            <a:r>
              <a:rPr lang="tr-TR" sz="2800" b="1" dirty="0" smtClean="0"/>
              <a:t>     </a:t>
            </a:r>
            <a:r>
              <a:rPr lang="tr-TR" b="1" dirty="0">
                <a:solidFill>
                  <a:schemeClr val="tx2"/>
                </a:solidFill>
              </a:rPr>
              <a:t>Öğrenciler için öneriler</a:t>
            </a:r>
            <a:r>
              <a:rPr lang="tr-TR" b="1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tr-TR" b="1" dirty="0">
                <a:solidFill>
                  <a:schemeClr val="tx2"/>
                </a:solidFill>
                <a:latin typeface="Arial" pitchFamily="34" charset="0"/>
              </a:rPr>
            </a:br>
            <a:endParaRPr lang="tr-TR" sz="2800" b="1" dirty="0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3225"/>
            <a:ext cx="10972800" cy="4575175"/>
          </a:xfrm>
        </p:spPr>
        <p:txBody>
          <a:bodyPr/>
          <a:lstStyle/>
          <a:p>
            <a:pPr marL="342900" indent="-342900" eaLnBrk="1" hangingPunct="1">
              <a:buClr>
                <a:srgbClr val="000000"/>
              </a:buCl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2"/>
                </a:solidFill>
              </a:rPr>
              <a:t>Yeni öğrencilerle tanışıp sınıf içindeki ortama kaynaşmalarına yardımcı olabilirsi</a:t>
            </a:r>
            <a:r>
              <a:rPr lang="tr-TR" sz="2800" dirty="0" smtClean="0">
                <a:solidFill>
                  <a:schemeClr val="tx2"/>
                </a:solidFill>
                <a:latin typeface="Arial" pitchFamily="34" charset="0"/>
              </a:rPr>
              <a:t>ni</a:t>
            </a:r>
            <a:r>
              <a:rPr lang="tr-TR" sz="2800" dirty="0" smtClean="0">
                <a:solidFill>
                  <a:schemeClr val="tx2"/>
                </a:solidFill>
              </a:rPr>
              <a:t>z. Sınıf içinde </a:t>
            </a:r>
            <a:r>
              <a:rPr lang="tr-TR" sz="2800" i="1" u="sng" dirty="0" smtClean="0">
                <a:solidFill>
                  <a:srgbClr val="FF0000"/>
                </a:solidFill>
              </a:rPr>
              <a:t>olumlu ortam geliştikçe ve sosyal ilişkiler arttıkça şiddet yerini arkadaşlık ve güvene bırakmaktadır. </a:t>
            </a:r>
          </a:p>
          <a:p>
            <a:pPr marL="342900" indent="-342900" eaLnBrk="1" hangingPunct="1">
              <a:buClr>
                <a:srgbClr val="000000"/>
              </a:buClr>
              <a:buFont typeface="Wingdings" pitchFamily="2" charset="2"/>
              <a:buChar char="v"/>
            </a:pPr>
            <a:endParaRPr lang="tr-TR" sz="2800" i="1" u="sng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Clr>
                <a:srgbClr val="000000"/>
              </a:buClr>
              <a:buFont typeface="Wingdings" pitchFamily="2" charset="2"/>
              <a:buChar char="v"/>
            </a:pPr>
            <a:r>
              <a:rPr lang="tr-TR" sz="2800" dirty="0" smtClean="0">
                <a:solidFill>
                  <a:schemeClr val="tx2"/>
                </a:solidFill>
              </a:rPr>
              <a:t>Okul gazetesi veya yayınlarında düzenli olarak konuya ilgi çeken yazılar yazılabilir veya yazı yarışmaları düzenlenebilir</a:t>
            </a:r>
          </a:p>
        </p:txBody>
      </p:sp>
    </p:spTree>
    <p:extLst>
      <p:ext uri="{BB962C8B-B14F-4D97-AF65-F5344CB8AC3E}">
        <p14:creationId xmlns:p14="http://schemas.microsoft.com/office/powerpoint/2010/main" val="394897242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01824" y="451104"/>
            <a:ext cx="7977334" cy="629101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026" name="Picture 2" descr="C:\Users\win7\Desktop\1371559128_u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51" y="2161887"/>
            <a:ext cx="524827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RAMMDYRD\Users\Ortak Klasör\Rehberlik Hizmetleri Bölümü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02" y="5014913"/>
            <a:ext cx="4190464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u="sng" dirty="0">
                <a:solidFill>
                  <a:schemeClr val="tx1"/>
                </a:solidFill>
              </a:rPr>
              <a:t>Şiddetin Nedenleri:</a:t>
            </a: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68" y="1600200"/>
            <a:ext cx="414932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3600" b="1" dirty="0"/>
              <a:t>ŞİDDET TÜRLERİ</a:t>
            </a:r>
            <a:br>
              <a:rPr lang="tr-TR" sz="3600" b="1" dirty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dirty="0"/>
              <a:t> </a:t>
            </a:r>
            <a:r>
              <a:rPr lang="tr-TR" sz="3200" b="1" dirty="0"/>
              <a:t>Fiziksel Şiddet:</a:t>
            </a:r>
            <a:r>
              <a:rPr lang="tr-TR" sz="3200" dirty="0"/>
              <a:t> Kişilerin bedenine yönelik olan ve yine kişilerin bedensel olarak zarar görmesine yol açan şiddettir.</a:t>
            </a: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Slayt Numarası Yer Tutucusu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9BCF909-7752-4947-8666-DAB715A68F3C}" type="slidenum">
              <a:rPr lang="tr-TR" sz="1000"/>
              <a:pPr algn="r" eaLnBrk="1" hangingPunct="1"/>
              <a:t>4</a:t>
            </a:fld>
            <a:endParaRPr lang="tr-TR" sz="1000"/>
          </a:p>
        </p:txBody>
      </p:sp>
      <p:graphicFrame>
        <p:nvGraphicFramePr>
          <p:cNvPr id="7170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03620"/>
              </p:ext>
            </p:extLst>
          </p:nvPr>
        </p:nvGraphicFramePr>
        <p:xfrm>
          <a:off x="432262" y="1568334"/>
          <a:ext cx="10623665" cy="5137266"/>
        </p:xfrm>
        <a:graphic>
          <a:graphicData uri="http://schemas.openxmlformats.org/drawingml/2006/table">
            <a:tbl>
              <a:tblPr/>
              <a:tblGrid>
                <a:gridCol w="3484444"/>
                <a:gridCol w="3612194"/>
                <a:gridCol w="3527027"/>
              </a:tblGrid>
              <a:tr h="5137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kişiye  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tokat 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tekme atma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kafa 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şeyler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fırlatma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cisimle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vurma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kesici delici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alet ve ateşli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silah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kullanma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  </a:t>
                      </a:r>
                    </a:p>
                  </a:txBody>
                  <a:tcPr marL="121920" marR="121920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kişiyi  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ısırma,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tükürme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çimdikleme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sertçe itip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kakma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yakma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bağlama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odaya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kapatma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yere yada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duvara fırlatma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yumruklama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kişinin  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elini kolunu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 bükme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boğazını sıkma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saçından çekip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yolma,saçından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sürükleme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ağzını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kapatarak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boğmaya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teşebbüs etmek</a:t>
                      </a:r>
                    </a:p>
                  </a:txBody>
                  <a:tcPr marL="121920" marR="121920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35599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Slayt Numarası Yer Tutucusu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1AE76DD-2C5B-4EE8-AFD4-84298920BA88}" type="slidenum">
              <a:rPr lang="tr-TR" sz="1000"/>
              <a:pPr algn="r" eaLnBrk="1" hangingPunct="1"/>
              <a:t>5</a:t>
            </a:fld>
            <a:endParaRPr lang="tr-TR" sz="10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49" y="1662545"/>
            <a:ext cx="11233151" cy="4585855"/>
          </a:xfrm>
          <a:prstGeom prst="rect">
            <a:avLst/>
          </a:prstGeom>
        </p:spPr>
        <p:txBody>
          <a:bodyPr lIns="91440" rIns="91440" bIns="45720" anchor="ctr"/>
          <a:lstStyle/>
          <a:p>
            <a:pPr eaLnBrk="1" hangingPunct="1"/>
            <a:r>
              <a:rPr lang="tr-TR" sz="2400" b="1" dirty="0" smtClean="0"/>
              <a:t>Duygusal </a:t>
            </a:r>
            <a:r>
              <a:rPr lang="tr-TR" sz="2400" b="1" dirty="0" err="1" smtClean="0"/>
              <a:t>Şiddet:</a:t>
            </a:r>
            <a:r>
              <a:rPr lang="tr-TR" sz="2400" dirty="0" err="1" smtClean="0"/>
              <a:t>Çocukların</a:t>
            </a:r>
            <a:r>
              <a:rPr lang="tr-TR" sz="2400" dirty="0" smtClean="0"/>
              <a:t>, ebeveyn tarafından olumsuz tutumlara maruz kalmaları ve gereksinen sevgi ve ilginin karşılanamamasıdır.</a:t>
            </a:r>
            <a:r>
              <a:rPr lang="tr-TR" sz="2400" dirty="0">
                <a:latin typeface="Arial" pitchFamily="34" charset="0"/>
              </a:rPr>
              <a:t/>
            </a:r>
            <a:br>
              <a:rPr lang="tr-TR" sz="2400" dirty="0">
                <a:latin typeface="Arial" pitchFamily="34" charset="0"/>
              </a:rPr>
            </a:br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 -Korkutmak,</a:t>
            </a:r>
            <a:br>
              <a:rPr lang="tr-TR" sz="28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 -tehdit etmek,</a:t>
            </a:r>
            <a:br>
              <a:rPr lang="tr-TR" sz="28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 -aşağılamak,</a:t>
            </a:r>
            <a:br>
              <a:rPr lang="tr-TR" sz="28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 -reddetmek, </a:t>
            </a:r>
            <a:br>
              <a:rPr lang="tr-TR" sz="28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-özgüvenini sarsmak amacıyla yapılan her türlü sözlü ve fiili tutum ve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tr-TR" sz="2800" dirty="0" smtClean="0">
                <a:solidFill>
                  <a:srgbClr val="FF0000"/>
                </a:solidFill>
              </a:rPr>
              <a:t>davranış biçimleri, </a:t>
            </a:r>
            <a:r>
              <a:rPr lang="tr-TR" sz="2800" dirty="0" smtClean="0"/>
              <a:t>duygusal şiddet türlerindendir.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>
                <a:solidFill>
                  <a:schemeClr val="accent1"/>
                </a:solidFill>
              </a:rPr>
              <a:t/>
            </a:r>
            <a:br>
              <a:rPr lang="tr-TR" sz="2400" dirty="0" smtClean="0">
                <a:solidFill>
                  <a:schemeClr val="accent1"/>
                </a:solidFill>
              </a:rPr>
            </a:b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</a:rPr>
              <a:t>          </a:t>
            </a:r>
            <a:r>
              <a:rPr lang="tr-TR" sz="2800" i="1" u="sng" dirty="0" smtClean="0">
                <a:solidFill>
                  <a:schemeClr val="accent1"/>
                </a:solidFill>
              </a:rPr>
              <a:t>Duygusal şiddetin etkileri, fiziksel </a:t>
            </a:r>
            <a:r>
              <a:rPr lang="tr-TR" i="1" u="sng" dirty="0" smtClean="0">
                <a:solidFill>
                  <a:schemeClr val="accent1"/>
                </a:solidFill>
              </a:rPr>
              <a:t>şiddetin</a:t>
            </a:r>
            <a:r>
              <a:rPr lang="tr-TR" sz="2800" i="1" u="sng" dirty="0" smtClean="0">
                <a:solidFill>
                  <a:schemeClr val="accent1"/>
                </a:solidFill>
              </a:rPr>
              <a:t> etkilerinden daha geç iyileşir.</a:t>
            </a:r>
            <a:r>
              <a:rPr lang="tr-TR" sz="2400" i="1" u="sng" dirty="0" smtClean="0"/>
              <a:t/>
            </a:r>
            <a:br>
              <a:rPr lang="tr-TR" sz="2400" i="1" u="sng" dirty="0" smtClean="0"/>
            </a:br>
            <a:endParaRPr lang="tr-TR" sz="3200" b="1" i="1" u="sng" dirty="0" smtClean="0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431800" y="4724400"/>
            <a:ext cx="992717" cy="6985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5605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Numarası Yer Tutucusu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4A4825F-CB14-46D3-BE33-51CC8BFE673B}" type="slidenum">
              <a:rPr lang="tr-TR" sz="1000"/>
              <a:pPr algn="r" eaLnBrk="1" hangingPunct="1"/>
              <a:t>6</a:t>
            </a:fld>
            <a:endParaRPr lang="tr-TR" sz="1000"/>
          </a:p>
        </p:txBody>
      </p:sp>
      <p:sp>
        <p:nvSpPr>
          <p:cNvPr id="40963" name="2 Dikdörtgen"/>
          <p:cNvSpPr>
            <a:spLocks noChangeArrowheads="1"/>
          </p:cNvSpPr>
          <p:nvPr/>
        </p:nvSpPr>
        <p:spPr bwMode="auto">
          <a:xfrm>
            <a:off x="564803" y="1589694"/>
            <a:ext cx="113284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2400" b="1" dirty="0">
                <a:solidFill>
                  <a:schemeClr val="tx2"/>
                </a:solidFill>
              </a:rPr>
              <a:t>Cinsel </a:t>
            </a:r>
            <a:r>
              <a:rPr lang="tr-TR" sz="2400" b="1" dirty="0" err="1">
                <a:solidFill>
                  <a:schemeClr val="tx2"/>
                </a:solidFill>
              </a:rPr>
              <a:t>Şiddet:</a:t>
            </a:r>
            <a:r>
              <a:rPr lang="tr-TR" sz="2400" dirty="0" err="1">
                <a:solidFill>
                  <a:schemeClr val="tx2"/>
                </a:solidFill>
              </a:rPr>
              <a:t>Cinsel</a:t>
            </a:r>
            <a:r>
              <a:rPr lang="tr-TR" sz="2400" dirty="0">
                <a:solidFill>
                  <a:schemeClr val="tx2"/>
                </a:solidFill>
              </a:rPr>
              <a:t> şiddetin çocuklar üzerindeki etkileri, </a:t>
            </a:r>
            <a:r>
              <a:rPr lang="tr-TR" sz="2400" dirty="0" err="1">
                <a:solidFill>
                  <a:schemeClr val="tx2"/>
                </a:solidFill>
              </a:rPr>
              <a:t>travmatik</a:t>
            </a:r>
            <a:r>
              <a:rPr lang="tr-TR" sz="2400" dirty="0">
                <a:solidFill>
                  <a:schemeClr val="tx2"/>
                </a:solidFill>
              </a:rPr>
              <a:t> olayın olduğu sıralarda ve </a:t>
            </a:r>
            <a:r>
              <a:rPr lang="tr-TR" sz="2400" dirty="0" err="1">
                <a:solidFill>
                  <a:schemeClr val="tx2"/>
                </a:solidFill>
              </a:rPr>
              <a:t>travmatik</a:t>
            </a:r>
            <a:r>
              <a:rPr lang="tr-TR" sz="2400" dirty="0">
                <a:solidFill>
                  <a:schemeClr val="tx2"/>
                </a:solidFill>
              </a:rPr>
              <a:t> olay sonrasındaki dönemlerde de görülebilmektedir. Cinsel istismara bağlı ortaya çıkan semptomlar;</a:t>
            </a:r>
          </a:p>
          <a:p>
            <a:pPr eaLnBrk="0" hangingPunct="0"/>
            <a:endParaRPr lang="tr-TR" sz="2400" dirty="0">
              <a:solidFill>
                <a:schemeClr val="tx2"/>
              </a:solidFill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anksiyete</a:t>
            </a:r>
            <a:r>
              <a:rPr lang="tr-TR" sz="2400" dirty="0">
                <a:solidFill>
                  <a:srgbClr val="FF0000"/>
                </a:solidFill>
              </a:rPr>
              <a:t>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 cinsel işlev bozukluğu,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 uyku bozuklukları,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 öfke,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 uyuşturucu madde kullanımı,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 düşük özsaygı,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 intihar eğilimi  olarak belirlenmiştir. </a:t>
            </a:r>
            <a:r>
              <a:rPr lang="tr-TR" sz="2000" dirty="0">
                <a:solidFill>
                  <a:srgbClr val="FF0000"/>
                </a:solidFill>
              </a:rPr>
              <a:t/>
            </a:r>
            <a:br>
              <a:rPr lang="tr-TR" sz="2000" dirty="0">
                <a:solidFill>
                  <a:srgbClr val="FF0000"/>
                </a:solidFill>
              </a:rPr>
            </a:b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0159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5 Slayt Numarası Yer Tutucusu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D361065-9DDD-45C7-8968-DE701E12D25A}" type="slidenum">
              <a:rPr lang="tr-TR" sz="1000"/>
              <a:pPr algn="r" eaLnBrk="1" hangingPunct="1"/>
              <a:t>7</a:t>
            </a:fld>
            <a:endParaRPr lang="tr-TR" sz="10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929946"/>
            <a:ext cx="10972800" cy="1143000"/>
          </a:xfrm>
          <a:prstGeom prst="rect">
            <a:avLst/>
          </a:prstGeom>
        </p:spPr>
        <p:txBody>
          <a:bodyPr lIns="91440" rIns="91440" bIns="45720" anchor="ctr"/>
          <a:lstStyle/>
          <a:p>
            <a:pPr eaLnBrk="1" hangingPunct="1"/>
            <a:r>
              <a:rPr lang="tr-TR" sz="2400" b="1" dirty="0" smtClean="0"/>
              <a:t>Sözel Şiddet</a:t>
            </a:r>
            <a:r>
              <a:rPr lang="tr-TR" sz="2400" dirty="0" smtClean="0"/>
              <a:t>: Bir kişinin küçük düşürücü isimler takılarak veya alay edilerek veya kişiye tolerans sınırlarını zorlayacak şakalar yapmak yoluyla rahatsızlık verme davranışlarını içerir. Bu davranışlara maruz kalan kişinin duyguları incinebilir.</a:t>
            </a: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62899"/>
            <a:ext cx="6144684" cy="3079200"/>
          </a:xfrm>
        </p:spPr>
        <p:txBody>
          <a:bodyPr>
            <a:normAutofit/>
          </a:bodyPr>
          <a:lstStyle/>
          <a:p>
            <a:pPr marL="342900" indent="-342900" eaLnBrk="1" hangingPunct="1">
              <a:buClr>
                <a:schemeClr val="tx1"/>
              </a:buClr>
              <a:buFontTx/>
              <a:buNone/>
            </a:pPr>
            <a:r>
              <a:rPr lang="tr-TR" sz="2000" dirty="0" smtClean="0"/>
              <a:t>      • </a:t>
            </a:r>
            <a:r>
              <a:rPr lang="tr-TR" sz="2000" b="1" dirty="0" smtClean="0">
                <a:solidFill>
                  <a:srgbClr val="FF0000"/>
                </a:solidFill>
              </a:rPr>
              <a:t>Küfür etme, kaba ve çirkin sözler söyleme</a:t>
            </a:r>
          </a:p>
          <a:p>
            <a:pPr marL="342900" indent="-342900" eaLnBrk="1" hangingPunct="1">
              <a:buClr>
                <a:schemeClr val="tx1"/>
              </a:buClr>
              <a:buFontTx/>
              <a:buNone/>
            </a:pPr>
            <a:r>
              <a:rPr lang="tr-TR" sz="2000" dirty="0" smtClean="0">
                <a:latin typeface="Arial" pitchFamily="34" charset="0"/>
              </a:rPr>
              <a:t>     </a:t>
            </a:r>
            <a:r>
              <a:rPr lang="tr-TR" sz="2000" dirty="0" smtClean="0"/>
              <a:t>• </a:t>
            </a:r>
            <a:r>
              <a:rPr lang="tr-TR" sz="2000" b="1" dirty="0" smtClean="0">
                <a:solidFill>
                  <a:srgbClr val="FF0000"/>
                </a:solidFill>
              </a:rPr>
              <a:t>Hakaret etme, küçük düşürme, utandırma, dalga geçme, alay etme, incitme, kızdırma, ağlatma</a:t>
            </a:r>
          </a:p>
          <a:p>
            <a:pPr marL="342900" indent="-342900" eaLnBrk="1" hangingPunct="1">
              <a:buClr>
                <a:schemeClr val="tx1"/>
              </a:buClr>
              <a:buFontTx/>
              <a:buNone/>
            </a:pPr>
            <a:r>
              <a:rPr lang="tr-TR" sz="2000" dirty="0" smtClean="0">
                <a:latin typeface="Arial" pitchFamily="34" charset="0"/>
              </a:rPr>
              <a:t>    </a:t>
            </a:r>
            <a:r>
              <a:rPr lang="tr-TR" sz="2000" dirty="0" smtClean="0"/>
              <a:t>• </a:t>
            </a:r>
            <a:r>
              <a:rPr lang="tr-TR" sz="2000" b="1" dirty="0" smtClean="0">
                <a:solidFill>
                  <a:srgbClr val="FF0000"/>
                </a:solidFill>
              </a:rPr>
              <a:t>Rengi, saçı, görünüşü, giysileri, beden ölçüsü ya da bedensel özrüyle alay etme</a:t>
            </a:r>
            <a:br>
              <a:rPr lang="tr-TR" sz="2000" b="1" dirty="0" smtClean="0">
                <a:solidFill>
                  <a:srgbClr val="FF0000"/>
                </a:solidFill>
              </a:rPr>
            </a:br>
            <a:r>
              <a:rPr lang="tr-TR" sz="1500" dirty="0" smtClean="0"/>
              <a:t/>
            </a:r>
            <a:br>
              <a:rPr lang="tr-TR" sz="1500" dirty="0" smtClean="0"/>
            </a:br>
            <a:endParaRPr lang="tr-TR" sz="1500" dirty="0" smtClean="0"/>
          </a:p>
        </p:txBody>
      </p:sp>
      <p:pic>
        <p:nvPicPr>
          <p:cNvPr id="41989" name="Picture 11" descr="imagesCACLC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23" y="2931707"/>
            <a:ext cx="4014393" cy="371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1478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Slayt Numarası Yer Tutucusu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ED34C9F-BDEA-4A66-859D-2EC996703DB1}" type="slidenum">
              <a:rPr lang="tr-TR" sz="1000"/>
              <a:pPr algn="r" eaLnBrk="1" hangingPunct="1"/>
              <a:t>8</a:t>
            </a:fld>
            <a:endParaRPr lang="tr-TR" sz="1000"/>
          </a:p>
        </p:txBody>
      </p:sp>
      <p:sp>
        <p:nvSpPr>
          <p:cNvPr id="43011" name="4 Dikdörtgen"/>
          <p:cNvSpPr>
            <a:spLocks noChangeArrowheads="1"/>
          </p:cNvSpPr>
          <p:nvPr/>
        </p:nvSpPr>
        <p:spPr bwMode="auto">
          <a:xfrm>
            <a:off x="431800" y="1640677"/>
            <a:ext cx="5664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2400" dirty="0">
                <a:solidFill>
                  <a:srgbClr val="FF0000"/>
                </a:solidFill>
              </a:rPr>
              <a:t>• Aksanı ya da konuşma tarzıyla alay etme</a:t>
            </a:r>
          </a:p>
          <a:p>
            <a:pPr eaLnBrk="0" hangingPunct="0"/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>• Anne, baba ya da ailesinin özelliklerini alay konusu yapma</a:t>
            </a:r>
          </a:p>
          <a:p>
            <a:pPr eaLnBrk="0" hangingPunct="0"/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>• Zeka ve öğrenme düzeyiyle alay etme</a:t>
            </a:r>
          </a:p>
          <a:p>
            <a:pPr eaLnBrk="0" hangingPunct="0"/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>• Hoşa gitmeyen, küçük düşürücü isimler (lakap) takma</a:t>
            </a:r>
          </a:p>
          <a:p>
            <a:pPr eaLnBrk="0" hangingPunct="0"/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>• Aşağılayıcı bir biçimde gülme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43012" name="Picture 4" descr="imagesCAI1PO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39" y="1714322"/>
            <a:ext cx="4211783" cy="51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886508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Tekme ya da tokat atma,</a:t>
            </a:r>
          </a:p>
          <a:p>
            <a:r>
              <a:rPr lang="tr-TR" dirty="0"/>
              <a:t>İtme, çekme, dürtme,</a:t>
            </a:r>
          </a:p>
          <a:p>
            <a:r>
              <a:rPr lang="tr-TR" dirty="0"/>
              <a:t>Dövme tehdidinde bulunma,</a:t>
            </a:r>
          </a:p>
          <a:p>
            <a:r>
              <a:rPr lang="tr-TR" dirty="0"/>
              <a:t>Korkutma,</a:t>
            </a:r>
          </a:p>
          <a:p>
            <a:r>
              <a:rPr lang="tr-TR" dirty="0"/>
              <a:t>Sözle sataşma, alay etme, dalga geçme, kızdırma,</a:t>
            </a:r>
          </a:p>
          <a:p>
            <a:r>
              <a:rPr lang="tr-TR" dirty="0"/>
              <a:t>Tacizde bulunma,</a:t>
            </a:r>
          </a:p>
          <a:p>
            <a:r>
              <a:rPr lang="tr-TR" dirty="0"/>
              <a:t>Küçük düşürme,</a:t>
            </a:r>
          </a:p>
          <a:p>
            <a:r>
              <a:rPr lang="tr-TR" dirty="0"/>
              <a:t>Ailesine hakaret etme,</a:t>
            </a:r>
          </a:p>
          <a:p>
            <a:r>
              <a:rPr lang="tr-TR" dirty="0"/>
              <a:t>Grup veya çete saldırıları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401824" y="451104"/>
            <a:ext cx="7977334" cy="62910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u="sng" smtClean="0">
                <a:solidFill>
                  <a:schemeClr val="tx1"/>
                </a:solidFill>
              </a:rPr>
              <a:t>Okul Şiddeti Denildiğinde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68_TF03431380_TF03431380" id="{0CEF572D-6A4A-4B8A-AE1C-09155D79EDE0}" vid="{189BBCC8-8B1F-43D3-849D-74E8DD5C53A8}"/>
    </a:ext>
  </a:extLst>
</a:theme>
</file>

<file path=ppt/theme/theme2.xml><?xml version="1.0" encoding="utf-8"?>
<a:theme xmlns:a="http://schemas.openxmlformats.org/drawingml/2006/main" name="Office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889</Words>
  <Application>Microsoft Office PowerPoint</Application>
  <PresentationFormat>Özel</PresentationFormat>
  <Paragraphs>184</Paragraphs>
  <Slides>23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tf03431380</vt:lpstr>
      <vt:lpstr>Şiddeti önleme</vt:lpstr>
      <vt:lpstr>Dünya Sağlık Örgütü’nün “Şiddet” Tanımı:</vt:lpstr>
      <vt:lpstr>Şiddetin Nedenleri:</vt:lpstr>
      <vt:lpstr>PowerPoint Sunusu</vt:lpstr>
      <vt:lpstr>Duygusal Şiddet:Çocukların, ebeveyn tarafından olumsuz tutumlara maruz kalmaları ve gereksinen sevgi ve ilginin karşılanamamasıdır.   -Korkutmak,  -tehdit etmek,  -aşağılamak,  -reddetmek,  -özgüvenini sarsmak amacıyla yapılan her türlü sözlü ve fiili tutum ve   davranış biçimleri, duygusal şiddet türlerindendir.             Duygusal şiddetin etkileri, fiziksel şiddetin etkilerinden daha geç iyileşir. </vt:lpstr>
      <vt:lpstr>PowerPoint Sunusu</vt:lpstr>
      <vt:lpstr>Sözel Şiddet: Bir kişinin küçük düşürücü isimler takılarak veya alay edilerek veya kişiye tolerans sınırlarını zorlayacak şakalar yapmak yoluyla rahatsızlık verme davranışlarını içerir. Bu davranışlara maruz kalan kişinin duyguları incinebilir. </vt:lpstr>
      <vt:lpstr>PowerPoint Sunusu</vt:lpstr>
      <vt:lpstr>PowerPoint Sunusu</vt:lpstr>
      <vt:lpstr>PowerPoint Sunusu</vt:lpstr>
      <vt:lpstr>Hangi Öğrenci Şiddete Başvurur?</vt:lpstr>
      <vt:lpstr>Şiddet ve Zorbalığın Erken Belirtileri</vt:lpstr>
      <vt:lpstr>Şiddet ve Zorbalığı Tercih Eden Öğrencilerin Özellikleri</vt:lpstr>
      <vt:lpstr>Şiddet ve Zorbalığı Tercih Eden Öğrencilerin Özellikleri</vt:lpstr>
      <vt:lpstr>İlişki problemleri: </vt:lpstr>
      <vt:lpstr>Hangi Öğrenciler  Şiddete Maruz Kalır</vt:lpstr>
      <vt:lpstr>Sonuçları</vt:lpstr>
      <vt:lpstr>PowerPoint Sunusu</vt:lpstr>
      <vt:lpstr>PowerPoint Sunusu</vt:lpstr>
      <vt:lpstr>PowerPoint Sunusu</vt:lpstr>
      <vt:lpstr>PowerPoint Sunusu</vt:lpstr>
      <vt:lpstr>     Öğrenciler için öneriler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2018-09-18T12:59:08Z</dcterms:created>
  <dcterms:modified xsi:type="dcterms:W3CDTF">2019-10-31T07:48:37Z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