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71" r:id="rId14"/>
    <p:sldId id="277" r:id="rId15"/>
    <p:sldId id="274" r:id="rId16"/>
    <p:sldId id="273" r:id="rId17"/>
    <p:sldId id="272" r:id="rId18"/>
    <p:sldId id="275" r:id="rId19"/>
    <p:sldId id="276" r:id="rId20"/>
    <p:sldId id="278" r:id="rId21"/>
    <p:sldId id="279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rgbClr val="1D70B7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0" name="Picture 5" descr="C:\Users\win7\Desktop\ribbon-1292774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2" y="271725"/>
            <a:ext cx="2414396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2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15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78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89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  <a:prstGeom prst="rect">
            <a:avLst/>
          </a:prstGeo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90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7428" y="1600200"/>
            <a:ext cx="6770915" cy="4572000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82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23560"/>
            <a:ext cx="9144000" cy="109457"/>
            <a:chOff x="507492" y="1501519"/>
            <a:chExt cx="8129016" cy="63125"/>
          </a:xfrm>
        </p:grpSpPr>
        <p:cxnSp>
          <p:nvCxnSpPr>
            <p:cNvPr id="17" name="Düz Bağlayıcı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571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1"/>
            <a:ext cx="9144000" cy="116457"/>
            <a:chOff x="507492" y="1501519"/>
            <a:chExt cx="8129016" cy="63125"/>
          </a:xfrm>
        </p:grpSpPr>
        <p:cxnSp>
          <p:nvCxnSpPr>
            <p:cNvPr id="15" name="Düz Bağlayıcı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571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ikdörtgen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sz="1350" noProof="0" dirty="0"/>
          </a:p>
        </p:txBody>
      </p:sp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24846" y="2130202"/>
            <a:ext cx="4300538" cy="221969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rgbClr val="1D70B7"/>
                </a:solidFill>
                <a:latin typeface="+mj-lt"/>
                <a:cs typeface="Arial" pitchFamily="34" charset="0"/>
              </a:defRPr>
            </a:lvl1pPr>
          </a:lstStyle>
          <a:p>
            <a:pPr rtl="0"/>
            <a:r>
              <a:rPr lang="tr-TR" noProof="0" dirty="0" smtClean="0"/>
              <a:t>İİİĞĞĞĞ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448" y="4513537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35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9" name="Açıklayıcı Metin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tr-TR" sz="900" b="1" i="1" noProof="0" dirty="0" smtClean="0">
                <a:latin typeface="Arial" pitchFamily="34" charset="0"/>
                <a:cs typeface="Arial" pitchFamily="34" charset="0"/>
              </a:rPr>
              <a:t>NOT:</a:t>
            </a:r>
          </a:p>
          <a:p>
            <a:pPr rtl="0"/>
            <a:r>
              <a:rPr lang="tr-TR" sz="900" i="1" noProof="0" dirty="0" smtClean="0">
                <a:latin typeface="Arial" pitchFamily="34" charset="0"/>
                <a:cs typeface="Arial" pitchFamily="34" charset="0"/>
              </a:rPr>
              <a:t>Bu slayttaki resmi değiştirmek için resmi seçin ve silin. Sonra, yer tutucudaki Resimler simgesine tıklayarak kendi resminizi ekleyin.</a:t>
            </a:r>
            <a:endParaRPr lang="tr-TR" sz="900" i="1" noProof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win7\Desktop\ribbon-1292774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" y="397974"/>
            <a:ext cx="2414396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RAMMDYRD\Users\Ortak Klasör\Rehberlik Hizmetleri Bölümü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13" y="4469740"/>
            <a:ext cx="2231069" cy="13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in7\Desktop\psikoloji-870x45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40" y="1143001"/>
            <a:ext cx="5099617" cy="35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6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Düz Bağlayıcı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Düz Bağlayıcı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ikdörtgen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sz="1350" noProof="0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Düz Bağlayıcı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Düz Bağlayıcı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8675" y="3556000"/>
            <a:ext cx="7553324" cy="109995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l" rtl="0">
              <a:defRPr sz="3300" cap="all" baseline="0">
                <a:solidFill>
                  <a:srgbClr val="1D70B7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200">
                <a:solidFill>
                  <a:srgbClr val="D20509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16" name="Picture 2" descr="C:\Users\win7\Desktop\meb-milli-egitim-logo-FF1015E4F8-seeklogo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43884"/>
            <a:ext cx="10679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RAMMDYRD\Users\Ortak Klasör\Rehberlik Hizmetleri Bölümü\manavgat ram logo-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3" y="43885"/>
            <a:ext cx="1078768" cy="13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win7\Desktop\ribbon-1292774_960_7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8" y="1832699"/>
            <a:ext cx="2414396" cy="16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7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75657" y="1600201"/>
            <a:ext cx="3339193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1" y="1600201"/>
            <a:ext cx="3328307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4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75657" y="1600200"/>
            <a:ext cx="3342622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5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64772" y="2424112"/>
            <a:ext cx="3353507" cy="3748088"/>
          </a:xfrm>
        </p:spPr>
        <p:txBody>
          <a:bodyPr rtlCol="0"/>
          <a:lstStyle>
            <a:lvl1pPr>
              <a:defRPr sz="135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343760" cy="823912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5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343760" cy="3748088"/>
          </a:xfrm>
        </p:spPr>
        <p:txBody>
          <a:bodyPr rtlCol="0"/>
          <a:lstStyle>
            <a:lvl1pPr>
              <a:defRPr sz="1350"/>
            </a:lvl1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15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76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" name="Picture 2" descr="C:\Users\win7\Desktop\meb-milli-egitim-logo-FF1015E4F8-seeklogo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43884"/>
            <a:ext cx="10679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RAMMDYRD\Users\Ortak Klasör\Rehberlik Hizmetleri Bölümü\manavgat ram logo-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3" y="43885"/>
            <a:ext cx="1078768" cy="134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 6"/>
          <p:cNvGrpSpPr/>
          <p:nvPr/>
        </p:nvGrpSpPr>
        <p:grpSpPr>
          <a:xfrm>
            <a:off x="1193720" y="1316738"/>
            <a:ext cx="6768643" cy="169746"/>
            <a:chOff x="1073150" y="1219201"/>
            <a:chExt cx="10058400" cy="63125"/>
          </a:xfrm>
        </p:grpSpPr>
        <p:cxnSp>
          <p:nvCxnSpPr>
            <p:cNvPr id="8" name="Düz Bağlayıcı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57150" cap="flat">
              <a:solidFill>
                <a:srgbClr val="F291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Düz Bağlayıcı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9050" cap="flat">
              <a:solidFill>
                <a:srgbClr val="1D70B7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ikdörtgen 9"/>
          <p:cNvSpPr/>
          <p:nvPr/>
        </p:nvSpPr>
        <p:spPr>
          <a:xfrm>
            <a:off x="1263341" y="177997"/>
            <a:ext cx="6629400" cy="1024128"/>
          </a:xfrm>
          <a:prstGeom prst="rect">
            <a:avLst/>
          </a:prstGeom>
          <a:solidFill>
            <a:srgbClr val="1D70B7"/>
          </a:solidFill>
          <a:ln w="34925" cap="rnd" cmpd="sng">
            <a:solidFill>
              <a:srgbClr val="1D70B7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2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08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31386" y="1600200"/>
            <a:ext cx="3736957" cy="4572001"/>
          </a:xfrm>
        </p:spPr>
        <p:txBody>
          <a:bodyPr rtlCol="0">
            <a:normAutofit/>
          </a:bodyPr>
          <a:lstStyle>
            <a:lvl1pPr algn="l" rtl="0">
              <a:defRPr sz="1500"/>
            </a:lvl1pPr>
            <a:lvl2pPr algn="l" rtl="0">
              <a:defRPr sz="1200"/>
            </a:lvl2pPr>
            <a:lvl3pPr algn="l" rtl="0">
              <a:defRPr sz="1200"/>
            </a:lvl3pPr>
            <a:lvl4pPr algn="l" rtl="0">
              <a:defRPr sz="1050"/>
            </a:lvl4pPr>
            <a:lvl5pPr algn="l" rtl="0">
              <a:defRPr sz="1050"/>
            </a:lvl5pPr>
            <a:lvl6pPr algn="l" rtl="0">
              <a:defRPr sz="1050"/>
            </a:lvl6pPr>
            <a:lvl7pPr algn="l" rtl="0">
              <a:defRPr sz="1050"/>
            </a:lvl7pPr>
            <a:lvl8pPr algn="l" rtl="0">
              <a:defRPr sz="1050"/>
            </a:lvl8pPr>
            <a:lvl9pPr algn="l" rtl="0">
              <a:defRPr sz="10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97428" y="1600200"/>
            <a:ext cx="291965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00"/>
              </a:spcBef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Başlık 9"/>
          <p:cNvSpPr>
            <a:spLocks noGrp="1"/>
          </p:cNvSpPr>
          <p:nvPr>
            <p:ph type="title"/>
          </p:nvPr>
        </p:nvSpPr>
        <p:spPr>
          <a:xfrm>
            <a:off x="1472184" y="426720"/>
            <a:ext cx="6190488" cy="5608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2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93720" y="1780032"/>
            <a:ext cx="6768643" cy="43921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</a:p>
          <a:p>
            <a:pPr lvl="5" rtl="0"/>
            <a:r>
              <a:rPr lang="tr-TR" noProof="0" dirty="0" smtClean="0"/>
              <a:t>Altıncı düzey</a:t>
            </a:r>
          </a:p>
          <a:p>
            <a:pPr lvl="6" rtl="0"/>
            <a:r>
              <a:rPr lang="tr-TR" noProof="0" dirty="0" smtClean="0"/>
              <a:t>Yedinci düzey</a:t>
            </a:r>
          </a:p>
          <a:p>
            <a:pPr lvl="7" rtl="0"/>
            <a:r>
              <a:rPr lang="tr-TR" noProof="0" dirty="0" smtClean="0"/>
              <a:t>Sekizinci düzey</a:t>
            </a:r>
          </a:p>
          <a:p>
            <a:pPr lvl="8" rtl="0"/>
            <a:r>
              <a:rPr lang="tr-TR" noProof="0" dirty="0" smtClean="0"/>
              <a:t>Dokuzuncu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B3A9C01-763C-4FD8-9EBC-FAEE34CD95D3}" type="datetimeFigureOut">
              <a:rPr lang="tr-TR" smtClean="0"/>
              <a:pPr/>
              <a:t>14.11.2019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561346E-0472-4BD9-A63D-F03EAC83F58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up 14"/>
          <p:cNvGrpSpPr/>
          <p:nvPr/>
        </p:nvGrpSpPr>
        <p:grpSpPr>
          <a:xfrm>
            <a:off x="1193720" y="1316738"/>
            <a:ext cx="6768643" cy="169746"/>
            <a:chOff x="1073150" y="1219201"/>
            <a:chExt cx="10058400" cy="63125"/>
          </a:xfrm>
        </p:grpSpPr>
        <p:cxnSp>
          <p:nvCxnSpPr>
            <p:cNvPr id="13" name="Düz Bağlayıcı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57150" cap="flat">
              <a:solidFill>
                <a:srgbClr val="F2910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Düz Bağlayıcı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9050" cap="flat">
              <a:solidFill>
                <a:srgbClr val="D20509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win7\Desktop\meb-milli-egitim-logo-FF1015E4F8-seeklogo.com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43884"/>
            <a:ext cx="106799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RAMMDYRD\Users\Ortak Klasör\Rehberlik Hizmetleri Bölümü\manavgat ram logo-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63" y="43886"/>
            <a:ext cx="1068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1263341" y="177997"/>
            <a:ext cx="6629400" cy="1024128"/>
          </a:xfrm>
          <a:prstGeom prst="rect">
            <a:avLst/>
          </a:prstGeom>
          <a:solidFill>
            <a:srgbClr val="1D70B7"/>
          </a:solidFill>
          <a:ln w="34925" cap="rnd" cmpd="sng">
            <a:solidFill>
              <a:srgbClr val="1D70B7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187588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6">
          <p15:clr>
            <a:srgbClr val="F26B43"/>
          </p15:clr>
        </p15:guide>
        <p15:guide id="4294967295" pos="6984">
          <p15:clr>
            <a:srgbClr val="F26B43"/>
          </p15:clr>
        </p15:guide>
        <p15:guide id="4294967295" orient="horz" pos="1008">
          <p15:clr>
            <a:srgbClr val="F26B43"/>
          </p15:clr>
        </p15:guide>
        <p15:guide id="429496729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771800" y="1052736"/>
            <a:ext cx="7772400" cy="1008111"/>
          </a:xfrm>
        </p:spPr>
        <p:txBody>
          <a:bodyPr/>
          <a:lstStyle/>
          <a:p>
            <a:r>
              <a:rPr lang="tr-TR" dirty="0" smtClean="0"/>
              <a:t>ÖZ DİSİPLİN</a:t>
            </a:r>
            <a:endParaRPr lang="tr-TR" dirty="0"/>
          </a:p>
        </p:txBody>
      </p:sp>
      <p:pic>
        <p:nvPicPr>
          <p:cNvPr id="1026" name="Picture 2" descr="C:\Users\RAM1\Desktop\self-discip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372200" cy="3175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/>
              <a:t>İç disiplinde amaç</a:t>
            </a:r>
          </a:p>
          <a:p>
            <a:pPr algn="just"/>
            <a:r>
              <a:rPr lang="tr-TR" sz="2400" dirty="0" smtClean="0"/>
              <a:t>	Çocukların kuralları benimsemeleri</a:t>
            </a:r>
          </a:p>
          <a:p>
            <a:pPr algn="just"/>
            <a:r>
              <a:rPr lang="tr-TR" sz="2400" dirty="0" smtClean="0"/>
              <a:t>	Ne yapıp yapılmaması gerektiğini bilip kendi kendilerine yapmaları</a:t>
            </a:r>
          </a:p>
          <a:p>
            <a:pPr algn="just"/>
            <a:r>
              <a:rPr lang="tr-TR" sz="2400" dirty="0"/>
              <a:t>	</a:t>
            </a:r>
            <a:r>
              <a:rPr lang="tr-TR" sz="2400" dirty="0" smtClean="0"/>
              <a:t>Sürekli uyarı ve ikaza gerek kalmadan sorumluluklarını yerine getirmeleri vb.</a:t>
            </a:r>
          </a:p>
          <a:p>
            <a:pPr algn="just"/>
            <a:r>
              <a:rPr lang="tr-TR" sz="2400" dirty="0"/>
              <a:t>	</a:t>
            </a:r>
            <a:r>
              <a:rPr lang="tr-TR" sz="2400" dirty="0" smtClean="0"/>
              <a:t>Bu şekilde anne, baba ve çocuk arasında oluşabilecek sürtüşme ve problemlerin de önüne geçilmesi</a:t>
            </a:r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3600" b="1" dirty="0" smtClean="0"/>
              <a:t>Duygu, düşünce ve davranışları yönetme becerisi: İç disiplin</a:t>
            </a:r>
          </a:p>
          <a:p>
            <a:pPr algn="just">
              <a:buNone/>
            </a:pPr>
            <a:r>
              <a:rPr lang="tr-TR" sz="2400" dirty="0" smtClean="0"/>
              <a:t>-Mantıksal açıklamalar</a:t>
            </a:r>
          </a:p>
          <a:p>
            <a:pPr algn="just">
              <a:buNone/>
            </a:pPr>
            <a:r>
              <a:rPr lang="tr-TR" sz="2400" dirty="0" smtClean="0"/>
              <a:t>-Problem çözme ve karar verme</a:t>
            </a:r>
          </a:p>
          <a:p>
            <a:pPr algn="just">
              <a:buNone/>
            </a:pPr>
            <a:r>
              <a:rPr lang="tr-TR" sz="2400" dirty="0" smtClean="0"/>
              <a:t>-</a:t>
            </a:r>
            <a:r>
              <a:rPr lang="tr-TR" sz="2400" dirty="0" err="1" smtClean="0"/>
              <a:t>Empatik</a:t>
            </a:r>
            <a:r>
              <a:rPr lang="tr-TR" sz="2400" dirty="0" smtClean="0"/>
              <a:t> duyarlılık</a:t>
            </a:r>
          </a:p>
          <a:p>
            <a:pPr algn="just">
              <a:buNone/>
            </a:pPr>
            <a:r>
              <a:rPr lang="tr-TR" sz="2400" dirty="0" smtClean="0"/>
              <a:t>-İç kontrol (vicdan) gelişimi</a:t>
            </a:r>
          </a:p>
          <a:p>
            <a:pPr algn="just">
              <a:buNone/>
            </a:pPr>
            <a:r>
              <a:rPr lang="tr-TR" sz="2400" dirty="0" smtClean="0"/>
              <a:t>-Sorumluluk ve duyarlılık kazanma</a:t>
            </a:r>
          </a:p>
          <a:p>
            <a:pPr algn="just">
              <a:buNone/>
            </a:pPr>
            <a:r>
              <a:rPr lang="tr-TR" sz="2400" dirty="0" smtClean="0"/>
              <a:t>-Kurallara uyma bilinci</a:t>
            </a:r>
          </a:p>
          <a:p>
            <a:pPr algn="just">
              <a:buNone/>
            </a:pP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6146" name="Picture 2" descr="C:\Users\RAM1\Desktop\a1191541130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11151"/>
            <a:ext cx="2708920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/>
              <a:t>Çocuklara öz disiplin kazandırmak için ne </a:t>
            </a:r>
            <a:r>
              <a:rPr lang="tr-TR" sz="3600" b="1" dirty="0" smtClean="0"/>
              <a:t>yapmalıyız?</a:t>
            </a:r>
          </a:p>
          <a:p>
            <a:pPr>
              <a:buNone/>
            </a:pPr>
            <a:r>
              <a:rPr lang="tr-TR" sz="2400" u="sng" dirty="0" smtClean="0"/>
              <a:t>Koşulsuz </a:t>
            </a:r>
            <a:r>
              <a:rPr lang="tr-TR" sz="2400" u="sng" dirty="0" smtClean="0"/>
              <a:t>kabul</a:t>
            </a:r>
            <a:r>
              <a:rPr lang="tr-TR" sz="2400" dirty="0" smtClean="0"/>
              <a:t>: Seni bir birey olarak kabul </a:t>
            </a:r>
            <a:r>
              <a:rPr lang="tr-TR" sz="2400" dirty="0" smtClean="0"/>
              <a:t>ediyorum</a:t>
            </a:r>
          </a:p>
          <a:p>
            <a:pPr>
              <a:buNone/>
            </a:pPr>
            <a:r>
              <a:rPr lang="tr-TR" sz="2800" u="sng" dirty="0" smtClean="0"/>
              <a:t>Koşulsuz </a:t>
            </a:r>
            <a:r>
              <a:rPr lang="tr-TR" sz="2800" u="sng" dirty="0" smtClean="0"/>
              <a:t>sevgi</a:t>
            </a:r>
            <a:r>
              <a:rPr lang="tr-TR" sz="2800" dirty="0" smtClean="0"/>
              <a:t>: Senden asla </a:t>
            </a:r>
            <a:r>
              <a:rPr lang="tr-TR" sz="2800" dirty="0" smtClean="0"/>
              <a:t>vazgeçmem</a:t>
            </a:r>
          </a:p>
          <a:p>
            <a:pPr>
              <a:buNone/>
            </a:pPr>
            <a:r>
              <a:rPr lang="tr-TR" sz="2800" u="sng" dirty="0" smtClean="0"/>
              <a:t>Duyarlı </a:t>
            </a:r>
            <a:r>
              <a:rPr lang="tr-TR" sz="2800" u="sng" dirty="0" smtClean="0"/>
              <a:t>olma</a:t>
            </a:r>
            <a:r>
              <a:rPr lang="tr-TR" sz="2800" dirty="0" smtClean="0"/>
              <a:t>: Senin dünyanı anlamaya </a:t>
            </a:r>
            <a:r>
              <a:rPr lang="tr-TR" sz="2800" dirty="0" smtClean="0"/>
              <a:t>çalışıyorum</a:t>
            </a:r>
          </a:p>
          <a:p>
            <a:pPr>
              <a:buNone/>
            </a:pPr>
            <a:r>
              <a:rPr lang="tr-TR" sz="2800" u="sng" dirty="0" smtClean="0"/>
              <a:t>Takdir </a:t>
            </a:r>
            <a:r>
              <a:rPr lang="tr-TR" sz="2800" u="sng" dirty="0" smtClean="0"/>
              <a:t>ve teşvik</a:t>
            </a:r>
            <a:r>
              <a:rPr lang="tr-TR" sz="2800" dirty="0" smtClean="0"/>
              <a:t>: Sana güveniyorum</a:t>
            </a:r>
            <a:endParaRPr lang="tr-TR" sz="2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/>
              <a:t>Olumsuz aile tutum şekilleri</a:t>
            </a:r>
          </a:p>
          <a:p>
            <a:pPr algn="ctr">
              <a:buNone/>
            </a:pPr>
            <a:endParaRPr lang="tr-TR" sz="2600" dirty="0" smtClean="0"/>
          </a:p>
          <a:p>
            <a:pPr algn="ctr">
              <a:buNone/>
            </a:pPr>
            <a:r>
              <a:rPr lang="tr-TR" sz="2600" dirty="0" smtClean="0"/>
              <a:t>Disiplinsiz Eğitim</a:t>
            </a:r>
          </a:p>
          <a:p>
            <a:pPr algn="ctr">
              <a:buNone/>
            </a:pPr>
            <a:endParaRPr lang="tr-TR" sz="2600" dirty="0" smtClean="0"/>
          </a:p>
          <a:p>
            <a:pPr algn="ctr">
              <a:buNone/>
            </a:pPr>
            <a:endParaRPr lang="tr-TR" sz="2600" dirty="0"/>
          </a:p>
          <a:p>
            <a:pPr>
              <a:buNone/>
            </a:pPr>
            <a:r>
              <a:rPr lang="tr-TR" sz="2600" dirty="0"/>
              <a:t>Yetersiz Sevgi                                         Aşırı Sevgi</a:t>
            </a:r>
          </a:p>
          <a:p>
            <a:pPr>
              <a:buNone/>
            </a:pPr>
            <a:endParaRPr lang="tr-TR" sz="2600" dirty="0" smtClean="0"/>
          </a:p>
          <a:p>
            <a:pPr algn="just">
              <a:buNone/>
            </a:pPr>
            <a:r>
              <a:rPr lang="tr-TR" sz="2600" dirty="0"/>
              <a:t> </a:t>
            </a:r>
            <a:r>
              <a:rPr lang="tr-TR" sz="2600" dirty="0" smtClean="0"/>
              <a:t>                         </a:t>
            </a:r>
          </a:p>
          <a:p>
            <a:pPr algn="just">
              <a:buNone/>
            </a:pPr>
            <a:r>
              <a:rPr lang="tr-TR" sz="2600" dirty="0" smtClean="0"/>
              <a:t>                             </a:t>
            </a:r>
            <a:r>
              <a:rPr lang="tr-TR" sz="2600" dirty="0" smtClean="0"/>
              <a:t>Aşırı Disiplinli Eğitim</a:t>
            </a:r>
          </a:p>
          <a:p>
            <a:pPr algn="just">
              <a:buNone/>
            </a:pPr>
            <a:endParaRPr lang="tr-TR" dirty="0"/>
          </a:p>
          <a:p>
            <a:pPr algn="just">
              <a:buNone/>
            </a:pP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sp>
        <p:nvSpPr>
          <p:cNvPr id="10" name="9 Yukarı Aşağı Ok"/>
          <p:cNvSpPr/>
          <p:nvPr/>
        </p:nvSpPr>
        <p:spPr>
          <a:xfrm>
            <a:off x="4355976" y="3212976"/>
            <a:ext cx="360040" cy="23762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ol Sağ Ok"/>
          <p:cNvSpPr/>
          <p:nvPr/>
        </p:nvSpPr>
        <p:spPr>
          <a:xfrm>
            <a:off x="2915816" y="4149080"/>
            <a:ext cx="324036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1115616" y="2852936"/>
            <a:ext cx="19442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İÇE DÖNÜK</a:t>
            </a:r>
            <a:endParaRPr lang="tr-TR" dirty="0"/>
          </a:p>
        </p:txBody>
      </p:sp>
      <p:sp>
        <p:nvSpPr>
          <p:cNvPr id="13" name="12 Oval"/>
          <p:cNvSpPr/>
          <p:nvPr/>
        </p:nvSpPr>
        <p:spPr>
          <a:xfrm>
            <a:off x="1115616" y="4869160"/>
            <a:ext cx="22322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SALDIRGAN ANTİSOSYAL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6156176" y="2924944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SORUMSUZ</a:t>
            </a:r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6156176" y="4797152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KAYGILI GÜVENSİZ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300" b="1" dirty="0" smtClean="0"/>
              <a:t>Öz disiplin sağlamak için yapılabilecekler</a:t>
            </a:r>
          </a:p>
          <a:p>
            <a:pPr algn="just">
              <a:buNone/>
            </a:pPr>
            <a:r>
              <a:rPr lang="tr-TR" dirty="0"/>
              <a:t>	</a:t>
            </a:r>
            <a:r>
              <a:rPr lang="tr-TR" sz="2400" dirty="0" smtClean="0"/>
              <a:t>-Çocuğu tanımak ve kabul etmek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-Kazan-kaybet yerine, ‘kazan-kazan’ iletişimi kurmak (uzlaşmak) özgüven ve iç disiplin sağlar.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-Çocuğun kişiliğine değil; davranışına odaklanmak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-Çocuğun çabasını, gelişimini fark etmek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-Çocuğa seçimlerinin doğal sonuçlarına katlanmasını öğretmek</a:t>
            </a:r>
            <a:endParaRPr lang="tr-TR" dirty="0" smtClean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1" y="1600200"/>
            <a:ext cx="6408712" cy="51411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sz="4300" b="1" dirty="0" smtClean="0"/>
              <a:t>Öz disiplin sağlamak için yapılabilecekler</a:t>
            </a:r>
          </a:p>
          <a:p>
            <a:pPr algn="just">
              <a:buNone/>
            </a:pPr>
            <a:r>
              <a:rPr lang="tr-TR" sz="3600" b="1" dirty="0"/>
              <a:t>	</a:t>
            </a:r>
            <a:r>
              <a:rPr lang="tr-TR" sz="3000" dirty="0" smtClean="0"/>
              <a:t>-Sorumluluk vermek</a:t>
            </a:r>
          </a:p>
          <a:p>
            <a:pPr algn="just">
              <a:buNone/>
            </a:pPr>
            <a:r>
              <a:rPr lang="tr-TR" sz="3000" dirty="0"/>
              <a:t>	</a:t>
            </a:r>
            <a:r>
              <a:rPr lang="tr-TR" sz="3000" dirty="0" smtClean="0"/>
              <a:t>-Kural koymak</a:t>
            </a:r>
          </a:p>
          <a:p>
            <a:pPr algn="just">
              <a:buNone/>
            </a:pPr>
            <a:r>
              <a:rPr lang="tr-TR" sz="3000" dirty="0"/>
              <a:t>	</a:t>
            </a:r>
            <a:r>
              <a:rPr lang="tr-TR" sz="3000" dirty="0" smtClean="0"/>
              <a:t>-Kuralların net olmasına ve keyfi şekilde değiştirilmemesine özen göstermek</a:t>
            </a:r>
          </a:p>
          <a:p>
            <a:pPr algn="just">
              <a:buNone/>
            </a:pPr>
            <a:r>
              <a:rPr lang="tr-TR" sz="3000" dirty="0" smtClean="0"/>
              <a:t>	-Kararlı ve tutarlı olmak</a:t>
            </a:r>
          </a:p>
          <a:p>
            <a:pPr algn="just">
              <a:buNone/>
            </a:pPr>
            <a:r>
              <a:rPr lang="tr-TR" sz="3000" dirty="0"/>
              <a:t>	</a:t>
            </a:r>
            <a:r>
              <a:rPr lang="tr-TR" sz="3000" dirty="0" smtClean="0"/>
              <a:t>-İyi bir rol model olmak (aile ve çevre)</a:t>
            </a:r>
          </a:p>
          <a:p>
            <a:pPr algn="just">
              <a:buNone/>
            </a:pPr>
            <a:r>
              <a:rPr lang="tr-TR" sz="3000" dirty="0"/>
              <a:t>	</a:t>
            </a:r>
            <a:r>
              <a:rPr lang="tr-TR" sz="3000" dirty="0" smtClean="0"/>
              <a:t>-Çocuğunuza sevginizi göstermek</a:t>
            </a:r>
          </a:p>
          <a:p>
            <a:pPr algn="ctr"/>
            <a:endParaRPr lang="tr-TR" sz="36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3074" name="Picture 2" descr="C:\Users\RAM1\Desktop\attention-148478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018656"/>
            <a:ext cx="146002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/>
              <a:t>Kurallar: Çocuğu hayata hazırlama yollarıdır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-Çocuklara kuralların nedenleri açıklanmalıdır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-Çocuktan beklenen davranış konusunda bilgi verilmelidir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-Kuralları koyma ve uygulamada çocuğa sorumluluk verilmelidir</a:t>
            </a:r>
          </a:p>
          <a:p>
            <a:pPr algn="just">
              <a:buNone/>
            </a:pPr>
            <a:r>
              <a:rPr lang="tr-TR" sz="2400" dirty="0" smtClean="0"/>
              <a:t>	-Kurallara uygun davranma çabası desteklenmelidir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3600" b="1" dirty="0" smtClean="0"/>
              <a:t>		   Kuralların Öğretilmesi</a:t>
            </a:r>
          </a:p>
          <a:p>
            <a:pPr algn="ctr">
              <a:buNone/>
            </a:pPr>
            <a:endParaRPr lang="tr-TR" b="1" dirty="0" smtClean="0"/>
          </a:p>
          <a:p>
            <a:pPr algn="just">
              <a:buNone/>
            </a:pPr>
            <a:r>
              <a:rPr lang="tr-TR" sz="1800" dirty="0" smtClean="0"/>
              <a:t>	-Oyuncakları toplama:</a:t>
            </a:r>
          </a:p>
          <a:p>
            <a:pPr algn="just">
              <a:buNone/>
            </a:pPr>
            <a:r>
              <a:rPr lang="tr-TR" sz="1800" dirty="0"/>
              <a:t>	</a:t>
            </a:r>
            <a:r>
              <a:rPr lang="tr-TR" sz="1800" dirty="0" smtClean="0"/>
              <a:t>Örnekleme: ‘Kalemleri kalem kutusuna, topu sepete koyuyorum. Böylece aradığımda eşyaları daha kolay bulabilirim’</a:t>
            </a:r>
          </a:p>
          <a:p>
            <a:pPr algn="just">
              <a:buNone/>
            </a:pPr>
            <a:r>
              <a:rPr lang="tr-TR" sz="1800" dirty="0"/>
              <a:t>	</a:t>
            </a:r>
            <a:r>
              <a:rPr lang="tr-TR" sz="1800" dirty="0" smtClean="0"/>
              <a:t>Yönlendirme: ‘Şimdi de sen, yap-bozları kutusuna, kitapları kitaplığına koy’</a:t>
            </a:r>
          </a:p>
          <a:p>
            <a:pPr algn="just">
              <a:buNone/>
            </a:pPr>
            <a:r>
              <a:rPr lang="tr-TR" sz="1800" dirty="0"/>
              <a:t>	</a:t>
            </a:r>
            <a:r>
              <a:rPr lang="tr-TR" sz="1800" dirty="0" smtClean="0"/>
              <a:t>Yüreklendirme: ‘Oyuncaklarını gerçekten çok güzel topladın’</a:t>
            </a:r>
          </a:p>
          <a:p>
            <a:pPr algn="just"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9218" name="Picture 2" descr="C:\Users\RAM1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25144"/>
            <a:ext cx="2381250" cy="1584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3600" b="1" dirty="0" smtClean="0"/>
              <a:t>Olumsuz davranışla baş etmek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Nedenini düşünmek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Ortamı değiştirmek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Dikkati başka yere çekme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Olumsuzu göz ardı - olumluyu taklit etmek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Davranışın sonucu ile yüzleştirmek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Çözüm yolu önermek - alternatif sunmak</a:t>
            </a:r>
          </a:p>
          <a:p>
            <a:pPr algn="just">
              <a:buNone/>
            </a:pPr>
            <a:r>
              <a:rPr lang="tr-TR" sz="2400" dirty="0" smtClean="0"/>
              <a:t>	Kurallarda tutarlı olmak</a:t>
            </a:r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dirty="0" smtClean="0"/>
              <a:t>	</a:t>
            </a:r>
            <a:r>
              <a:rPr lang="tr-TR" sz="3600" b="1" dirty="0" smtClean="0"/>
              <a:t>Çocuklar sınırlara ihtiyaç duyarlar.</a:t>
            </a:r>
            <a:endParaRPr lang="tr-TR" b="1" dirty="0" smtClean="0"/>
          </a:p>
          <a:p>
            <a:pPr algn="just">
              <a:buNone/>
            </a:pPr>
            <a:r>
              <a:rPr lang="tr-TR" dirty="0" smtClean="0"/>
              <a:t>		</a:t>
            </a:r>
            <a:r>
              <a:rPr lang="tr-TR" sz="2800" dirty="0" smtClean="0"/>
              <a:t>Belirgin sınırlar sunulduğu zaman, çocuklar ilişkilerle ilgili önemli soruların cevaplarını almaya başlarlar:</a:t>
            </a:r>
          </a:p>
          <a:p>
            <a:pPr algn="just">
              <a:buNone/>
            </a:pPr>
            <a:r>
              <a:rPr lang="tr-TR" sz="2800" dirty="0" smtClean="0"/>
              <a:t>	‘Burada yetkili olan kimdir?’</a:t>
            </a:r>
          </a:p>
          <a:p>
            <a:pPr algn="just">
              <a:buNone/>
            </a:pPr>
            <a:r>
              <a:rPr lang="tr-TR" sz="2800" dirty="0" smtClean="0"/>
              <a:t>	‘Ne kadar ileri gidebilirim?’</a:t>
            </a:r>
          </a:p>
          <a:p>
            <a:pPr algn="just">
              <a:buNone/>
            </a:pPr>
            <a:r>
              <a:rPr lang="tr-TR" sz="2800" dirty="0" smtClean="0"/>
              <a:t>	‘Çok ileri gidersem ne olur?’</a:t>
            </a:r>
          </a:p>
          <a:p>
            <a:pPr algn="just">
              <a:buNone/>
            </a:pPr>
            <a:r>
              <a:rPr lang="tr-TR" sz="2800" dirty="0" smtClean="0"/>
              <a:t>		Kendilerinden ne beklendiği, kontrolün kimde olduğuyla ilgili bilgi sahibi olurlar. Yani sınırlar, çocukların kendilerini ve dünyalarını anlamalarına yardımcı olur; onlara önemli bir keşif ve öğrenme ortamı sağlar.</a:t>
            </a:r>
            <a:endParaRPr lang="tr-TR" sz="28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Disiplin:</a:t>
            </a:r>
          </a:p>
          <a:p>
            <a:pPr lvl="1">
              <a:buNone/>
            </a:pPr>
            <a:r>
              <a:rPr lang="tr-TR" sz="2400" dirty="0"/>
              <a:t>	</a:t>
            </a:r>
            <a:r>
              <a:rPr lang="tr-TR" sz="2400" dirty="0" smtClean="0"/>
              <a:t> ‘Bireylerin içinde yaşadıkları topluluğun genel düşünce ve davranışlarına uymalarını sağlamak amacıyla alınan önlemlerin tümü’</a:t>
            </a:r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M1\Desktop\stock-vector-a-red-ellipsoidal-frame-drawn-with-a-crayon-553295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208912" cy="4357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tr-TR" sz="3600" b="1" dirty="0" smtClean="0"/>
              <a:t>       Sınırların önemli anlatılmalıdır</a:t>
            </a:r>
          </a:p>
          <a:p>
            <a:pPr algn="just">
              <a:buNone/>
            </a:pPr>
            <a:r>
              <a:rPr lang="tr-TR" dirty="0" smtClean="0"/>
              <a:t>		</a:t>
            </a:r>
            <a:r>
              <a:rPr lang="tr-TR" sz="2600" b="1" dirty="0" smtClean="0">
                <a:solidFill>
                  <a:srgbClr val="0070C0"/>
                </a:solidFill>
              </a:rPr>
              <a:t>Sağlıklı deneme ve keşifleri yüreklendirecek kadar kararlı, gelişmeye izin verecek kadar esnek sınırlar belirlenebilmelidir.</a:t>
            </a:r>
          </a:p>
          <a:p>
            <a:pPr algn="just">
              <a:buNone/>
            </a:pPr>
            <a:r>
              <a:rPr lang="tr-TR" sz="2600" b="1" dirty="0" smtClean="0">
                <a:solidFill>
                  <a:srgbClr val="0070C0"/>
                </a:solidFill>
              </a:rPr>
              <a:t>		Bu sınırlar belirlenirken hedefimiz, çocuğun yapmaması gereken hareketi, bizim hatırımız için değil, bilinçli olarak yapmaması gerektiğini ona anlatmak olmalıdır. </a:t>
            </a:r>
          </a:p>
          <a:p>
            <a:pPr algn="just">
              <a:buNone/>
            </a:pPr>
            <a:r>
              <a:rPr lang="tr-TR" sz="2600" b="1" dirty="0" smtClean="0">
                <a:solidFill>
                  <a:srgbClr val="0070C0"/>
                </a:solidFill>
              </a:rPr>
              <a:t>		Çocuğun neyi yapmaması gerektiğini söylemek için değil, niçin yapmaması gerektiğini söylemek için çaba sarf edilmelidir. </a:t>
            </a:r>
            <a:endParaRPr lang="tr-TR" sz="2600" b="1" dirty="0">
              <a:solidFill>
                <a:srgbClr val="0070C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5915000" cy="464137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	</a:t>
            </a:r>
            <a:r>
              <a:rPr lang="tr-TR" sz="3000" dirty="0" smtClean="0"/>
              <a:t>Kuralsız hoşgörünün neden olduğu karışıklıktan aslında çocuklar da hoşlanmazlar. </a:t>
            </a:r>
          </a:p>
          <a:p>
            <a:pPr>
              <a:buNone/>
            </a:pPr>
            <a:r>
              <a:rPr lang="tr-TR" sz="3000" dirty="0" smtClean="0"/>
              <a:t>		Hatta kimi zaman, sürekli kendi istediklerini yapmaktan dolayı suçluluk duyarlar.</a:t>
            </a:r>
          </a:p>
          <a:p>
            <a:pPr>
              <a:buNone/>
            </a:pPr>
            <a:r>
              <a:rPr lang="tr-TR" sz="3000" dirty="0" smtClean="0"/>
              <a:t>		Sevilip sevilmediklerinden emin olamazlar; çünkü sınırsız davranışlarının hoşa gitmeyebileceğini bilirler.</a:t>
            </a:r>
            <a:endParaRPr lang="tr-TR" sz="30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2050" name="Picture 2" descr="C:\Users\RAM1\Desktop\istockphoto-477249522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548" y="2401317"/>
            <a:ext cx="2232248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059832" y="1600200"/>
            <a:ext cx="5904656" cy="4572000"/>
          </a:xfrm>
        </p:spPr>
        <p:txBody>
          <a:bodyPr/>
          <a:lstStyle/>
          <a:p>
            <a:pPr>
              <a:buNone/>
            </a:pPr>
            <a:r>
              <a:rPr lang="tr-TR" sz="3600" b="1" dirty="0" smtClean="0"/>
              <a:t>Çocuklara </a:t>
            </a:r>
            <a:r>
              <a:rPr lang="tr-TR" sz="3600" b="1" dirty="0" smtClean="0"/>
              <a:t>model </a:t>
            </a:r>
            <a:r>
              <a:rPr lang="tr-TR" sz="3600" b="1" dirty="0" smtClean="0"/>
              <a:t>olmalıyız.</a:t>
            </a:r>
          </a:p>
          <a:p>
            <a:r>
              <a:rPr lang="tr-TR" sz="2800" dirty="0" smtClean="0"/>
              <a:t>Öz </a:t>
            </a:r>
            <a:r>
              <a:rPr lang="tr-TR" sz="2800" dirty="0" smtClean="0"/>
              <a:t>disiplin eğitiminde de en etkili yöntem, örnek </a:t>
            </a:r>
            <a:r>
              <a:rPr lang="tr-TR" sz="2800" dirty="0" smtClean="0"/>
              <a:t>olarak öğretmektir</a:t>
            </a:r>
            <a:r>
              <a:rPr lang="tr-TR" sz="2800" dirty="0" smtClean="0"/>
              <a:t>. </a:t>
            </a:r>
            <a:endParaRPr lang="tr-TR" sz="2800" dirty="0" smtClean="0"/>
          </a:p>
          <a:p>
            <a:r>
              <a:rPr lang="tr-TR" sz="2800" dirty="0" smtClean="0"/>
              <a:t>‘</a:t>
            </a:r>
            <a:r>
              <a:rPr lang="tr-TR" sz="2800" dirty="0" smtClean="0"/>
              <a:t>Gerçekten’ öğrenilenlerin çoğu, sözle, öğütle, yasakla değil, yaşanılarak öğrenilir. </a:t>
            </a:r>
            <a:endParaRPr lang="tr-TR" dirty="0" smtClean="0"/>
          </a:p>
          <a:p>
            <a:pPr algn="just">
              <a:buNone/>
            </a:pP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7171" name="Picture 3" descr="C:\Users\RAM1\Desktop\107433935-stock-vector-cute-funny-man-dad-and-kid-son-wearing-black-mustache-m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2520280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	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sz="2400" dirty="0" smtClean="0"/>
              <a:t>‘Dişlerini fırçala’, ‘odanı toparla’ gibi öğüt ve direktifler yerine, </a:t>
            </a:r>
            <a:r>
              <a:rPr lang="tr-TR" sz="2400" dirty="0" smtClean="0">
                <a:solidFill>
                  <a:srgbClr val="FF0000"/>
                </a:solidFill>
              </a:rPr>
              <a:t>çocuğa yaşatarak örnek olunan davranışlar daha etkili ve kalıcıdır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8194" name="Picture 2" descr="C:\Users\RAM1\Desktop\Untitled-design-12-m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426" y="3284984"/>
            <a:ext cx="2784004" cy="2381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Teşekkürler…</a:t>
            </a:r>
            <a:endParaRPr lang="tr-TR" sz="40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 descr="C:\Users\RAM1\Desktop\0-9240_birthday-ballons-png-happy-birthday-balloon-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1189" y="2495736"/>
            <a:ext cx="1707154" cy="278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97429" y="1600200"/>
            <a:ext cx="4238668" cy="4781128"/>
          </a:xfrm>
        </p:spPr>
        <p:txBody>
          <a:bodyPr/>
          <a:lstStyle/>
          <a:p>
            <a:pPr lvl="1"/>
            <a:r>
              <a:rPr lang="tr-TR" sz="2400" dirty="0" smtClean="0"/>
              <a:t>Kuralları tanıma ve uyma</a:t>
            </a:r>
          </a:p>
          <a:p>
            <a:pPr lvl="1"/>
            <a:r>
              <a:rPr lang="tr-TR" sz="2400" dirty="0" smtClean="0"/>
              <a:t>Sorumluluk üstlenme </a:t>
            </a:r>
          </a:p>
          <a:p>
            <a:pPr lvl="1"/>
            <a:r>
              <a:rPr lang="tr-TR" sz="2400" dirty="0" smtClean="0"/>
              <a:t>Haklara saygılı olma</a:t>
            </a:r>
          </a:p>
          <a:p>
            <a:pPr lvl="1"/>
            <a:r>
              <a:rPr lang="tr-TR" sz="2400" dirty="0" smtClean="0"/>
              <a:t>İşbirliği yapma</a:t>
            </a:r>
          </a:p>
          <a:p>
            <a:pPr lvl="1"/>
            <a:r>
              <a:rPr lang="tr-TR" sz="2400" dirty="0" smtClean="0"/>
              <a:t>Doğru ile yanlışı ayırt etme</a:t>
            </a:r>
          </a:p>
          <a:p>
            <a:pPr lvl="1"/>
            <a:r>
              <a:rPr lang="tr-TR" sz="2400" dirty="0" smtClean="0"/>
              <a:t>İlişkilerde denge ve düzeni sağlama</a:t>
            </a:r>
          </a:p>
          <a:p>
            <a:pPr lvl="1"/>
            <a:r>
              <a:rPr lang="tr-TR" sz="2400" dirty="0" smtClean="0"/>
              <a:t>Çevreyle uyum içinde yaşama</a:t>
            </a:r>
          </a:p>
          <a:p>
            <a:pPr lvl="1"/>
            <a:r>
              <a:rPr lang="tr-TR" sz="2400" dirty="0" smtClean="0"/>
              <a:t>Özdenetim geliştirme</a:t>
            </a:r>
          </a:p>
          <a:p>
            <a:pPr lvl="1"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3074" name="Picture 2" descr="C:\Users\RAM1\Desktop\1569506230-my-icimizdeki-guc-oz-disiplin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2627784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‘</a:t>
            </a:r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Disiplin’ – Düzenli bir yaşam sistemi,</a:t>
            </a:r>
          </a:p>
          <a:p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‘Disiplinli insan’ – Yaşamını bilinçli bir şekilde ele almış ve ne yaptığını bilen insan ,</a:t>
            </a:r>
          </a:p>
          <a:p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‘Disiplinli yaşam’ – Rastgele olmayan, bilinçli, düşünülmüş, sağlıklı ve düzenli bir </a:t>
            </a:r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yaşam akla </a:t>
            </a:r>
            <a:r>
              <a:rPr lang="tr-TR" sz="2400" b="1" dirty="0" smtClean="0">
                <a:solidFill>
                  <a:schemeClr val="tx1">
                    <a:lumMod val="50000"/>
                  </a:schemeClr>
                </a:solidFill>
              </a:rPr>
              <a:t>gelmektedir.</a:t>
            </a:r>
            <a:endParaRPr lang="tr-TR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600" b="1" dirty="0" smtClean="0"/>
              <a:t>Çocukta Disiplinin Amacı</a:t>
            </a:r>
          </a:p>
          <a:p>
            <a:pPr algn="just">
              <a:buNone/>
            </a:pPr>
            <a:r>
              <a:rPr lang="tr-TR" dirty="0"/>
              <a:t>	</a:t>
            </a:r>
            <a:r>
              <a:rPr lang="tr-TR" sz="2400" dirty="0" smtClean="0"/>
              <a:t>Ceza yoluyla çocuğu pasifleştirmek değil, kendi haklarını bilen ve diğerlerine karşı sorumlu, vicdanlı çocuklar yetiştirmektir.</a:t>
            </a:r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4098" name="Picture 2" descr="C:\Users\RAM1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380" y="3717032"/>
            <a:ext cx="4347009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r>
              <a:rPr lang="tr-TR" dirty="0"/>
              <a:t>	</a:t>
            </a:r>
            <a:endParaRPr lang="tr-TR" dirty="0" smtClean="0"/>
          </a:p>
          <a:p>
            <a:pPr>
              <a:buNone/>
            </a:pPr>
            <a:r>
              <a:rPr lang="tr-TR" dirty="0"/>
              <a:t>	</a:t>
            </a:r>
            <a:r>
              <a:rPr lang="tr-TR" sz="1800" b="1" dirty="0" smtClean="0"/>
              <a:t>Dış disiplin(başkalarının koyduğu disiplin)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 smtClean="0"/>
              <a:t>	</a:t>
            </a:r>
          </a:p>
          <a:p>
            <a:pPr>
              <a:buNone/>
            </a:pPr>
            <a:r>
              <a:rPr lang="tr-TR" sz="1800" dirty="0"/>
              <a:t>	</a:t>
            </a:r>
            <a:endParaRPr lang="tr-TR" sz="1800" dirty="0" smtClean="0"/>
          </a:p>
          <a:p>
            <a:pPr>
              <a:buNone/>
            </a:pPr>
            <a:r>
              <a:rPr lang="tr-TR" sz="1800" b="1" dirty="0" smtClean="0"/>
              <a:t>  </a:t>
            </a:r>
            <a:endParaRPr lang="tr-TR" sz="1800" b="1" dirty="0" smtClean="0"/>
          </a:p>
          <a:p>
            <a:pPr>
              <a:buNone/>
            </a:pPr>
            <a:endParaRPr lang="tr-TR" sz="1800" b="1" dirty="0"/>
          </a:p>
          <a:p>
            <a:pPr>
              <a:buNone/>
            </a:pPr>
            <a:endParaRPr lang="tr-TR" sz="1800" b="1" dirty="0" smtClean="0"/>
          </a:p>
          <a:p>
            <a:pPr>
              <a:buNone/>
            </a:pPr>
            <a:r>
              <a:rPr lang="tr-TR" sz="1800" b="1" dirty="0" smtClean="0"/>
              <a:t>   İç disiplin (kendi kendine disiplin)</a:t>
            </a:r>
            <a:endParaRPr lang="tr-TR" sz="1800" b="1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5122" name="Picture 2" descr="C:\Users\RAM1\Desktop\E-D-55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61257"/>
            <a:ext cx="2556396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RAM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569" y="4086681"/>
            <a:ext cx="245745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/>
              <a:t>	</a:t>
            </a:r>
            <a:r>
              <a:rPr lang="tr-TR" sz="3000" b="1" dirty="0" smtClean="0"/>
              <a:t>Çocukların dış disipline tepkileri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Karşı koymak                               </a:t>
            </a:r>
            <a:endParaRPr lang="tr-TR" sz="2600" dirty="0" smtClean="0"/>
          </a:p>
          <a:p>
            <a:r>
              <a:rPr lang="tr-TR" sz="2600" dirty="0" smtClean="0"/>
              <a:t>-</a:t>
            </a:r>
            <a:r>
              <a:rPr lang="tr-TR" sz="2600" dirty="0" smtClean="0"/>
              <a:t>Hayallere dalmak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İsyan etmek                                 </a:t>
            </a:r>
            <a:endParaRPr lang="tr-TR" sz="2600" dirty="0" smtClean="0"/>
          </a:p>
          <a:p>
            <a:r>
              <a:rPr lang="tr-TR" sz="2600" dirty="0" smtClean="0"/>
              <a:t>-</a:t>
            </a:r>
            <a:r>
              <a:rPr lang="tr-TR" sz="2600" dirty="0" smtClean="0"/>
              <a:t>Kendi içine kapanmak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Öç almak                                      </a:t>
            </a:r>
            <a:endParaRPr lang="tr-TR" sz="2600" dirty="0" smtClean="0"/>
          </a:p>
          <a:p>
            <a:r>
              <a:rPr lang="tr-TR" sz="2600" dirty="0" smtClean="0"/>
              <a:t>-</a:t>
            </a:r>
            <a:r>
              <a:rPr lang="tr-TR" sz="2600" dirty="0" smtClean="0"/>
              <a:t>Aşırı yemek/aşırı perhiz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Saldırgan davranmak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Yalan söylemek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Umursamaz davranmak</a:t>
            </a:r>
          </a:p>
          <a:p>
            <a:r>
              <a:rPr lang="tr-TR" sz="2600" dirty="0" smtClean="0"/>
              <a:t>-</a:t>
            </a:r>
            <a:r>
              <a:rPr lang="tr-TR" sz="2600" dirty="0" smtClean="0"/>
              <a:t>Suçu başkalarına atmak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9" y="1600200"/>
            <a:ext cx="626469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		Çocuklar yetişkin otoritenin daha önce kendilerine yasakladığı şeyleri özellikle yaparlar.</a:t>
            </a:r>
          </a:p>
          <a:p>
            <a:pPr>
              <a:buNone/>
            </a:pPr>
            <a:r>
              <a:rPr lang="tr-TR" sz="2800" dirty="0" smtClean="0"/>
              <a:t>		Küçükken söz dinleyen, boyun eğen çocuklar, büyüdüklerinde sorun oluşturan ve isyankar yetişkinlere dönüşürler.</a:t>
            </a:r>
          </a:p>
          <a:p>
            <a:pPr>
              <a:buNone/>
            </a:pPr>
            <a:r>
              <a:rPr lang="tr-TR" sz="2800" dirty="0" smtClean="0"/>
              <a:t>		Her tür otoriteye karşı çıkar ve </a:t>
            </a:r>
            <a:r>
              <a:rPr lang="tr-TR" sz="2800" dirty="0" smtClean="0">
                <a:solidFill>
                  <a:srgbClr val="FF0000"/>
                </a:solidFill>
              </a:rPr>
              <a:t>öz disiplinlerini </a:t>
            </a:r>
            <a:r>
              <a:rPr lang="tr-TR" sz="2800" dirty="0" smtClean="0"/>
              <a:t>sağlayamayan kişiler olurlar.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  <p:pic>
        <p:nvPicPr>
          <p:cNvPr id="4098" name="Picture 2" descr="C:\Users\RAM1\Desktop\parenting-troubled-te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21227"/>
            <a:ext cx="2232248" cy="432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3600" b="1" dirty="0" smtClean="0"/>
              <a:t>İç Disiplin</a:t>
            </a:r>
          </a:p>
          <a:p>
            <a:pPr algn="just">
              <a:buNone/>
            </a:pPr>
            <a:r>
              <a:rPr lang="tr-TR" dirty="0"/>
              <a:t>	</a:t>
            </a:r>
            <a:r>
              <a:rPr lang="tr-TR" dirty="0" smtClean="0"/>
              <a:t>	</a:t>
            </a:r>
            <a:r>
              <a:rPr lang="tr-TR" sz="2400" dirty="0" smtClean="0"/>
              <a:t>Kişinin bazı kuralları benimsemesi ve dış uyarılara gerek kalmadan bu kurallara kendi kendine uyması veya uygulamasıdır.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	Kısaca, çocuğun kendi kendini yönetme yeteneği kazanmasını sağlamaktır.</a:t>
            </a:r>
          </a:p>
          <a:p>
            <a:pPr algn="just">
              <a:buNone/>
            </a:pPr>
            <a:r>
              <a:rPr lang="tr-TR" sz="2400" dirty="0"/>
              <a:t>	</a:t>
            </a:r>
            <a:r>
              <a:rPr lang="tr-TR" sz="2400" dirty="0" smtClean="0"/>
              <a:t>	Genel olarak disiplin uygulamalarıyla varılmak istenen hedef de budur.</a:t>
            </a:r>
            <a:endParaRPr lang="tr-TR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 Disiplin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8_TF03431380_TF03431380" id="{0CEF572D-6A4A-4B8A-AE1C-09155D79EDE0}" vid="{189BBCC8-8B1F-43D3-849D-74E8DD5C5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Ram_Sunum_Şablonu</Template>
  <TotalTime>346</TotalTime>
  <Words>283</Words>
  <Application>Microsoft Office PowerPoint</Application>
  <PresentationFormat>Ekran Gösterisi (4:3)</PresentationFormat>
  <Paragraphs>147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</vt:lpstr>
      <vt:lpstr>tf03431380</vt:lpstr>
      <vt:lpstr>ÖZ DİSİPLİN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Öz Disiplin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 DİSİPLİN</dc:title>
  <dc:creator>RAM1</dc:creator>
  <cp:lastModifiedBy>RAM1</cp:lastModifiedBy>
  <cp:revision>39</cp:revision>
  <dcterms:created xsi:type="dcterms:W3CDTF">2019-10-07T06:47:25Z</dcterms:created>
  <dcterms:modified xsi:type="dcterms:W3CDTF">2019-11-14T13:32:45Z</dcterms:modified>
</cp:coreProperties>
</file>