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9" r:id="rId4"/>
    <p:sldId id="258" r:id="rId5"/>
    <p:sldId id="259" r:id="rId6"/>
    <p:sldId id="260" r:id="rId7"/>
    <p:sldId id="261" r:id="rId8"/>
    <p:sldId id="262" r:id="rId9"/>
    <p:sldId id="263" r:id="rId10"/>
    <p:sldId id="264" r:id="rId11"/>
    <p:sldId id="265" r:id="rId12"/>
    <p:sldId id="280" r:id="rId13"/>
    <p:sldId id="266" r:id="rId14"/>
    <p:sldId id="267" r:id="rId15"/>
    <p:sldId id="268" r:id="rId16"/>
    <p:sldId id="281" r:id="rId17"/>
    <p:sldId id="269" r:id="rId18"/>
    <p:sldId id="282" r:id="rId19"/>
    <p:sldId id="270" r:id="rId20"/>
    <p:sldId id="271" r:id="rId21"/>
    <p:sldId id="272" r:id="rId22"/>
    <p:sldId id="283" r:id="rId23"/>
    <p:sldId id="273" r:id="rId24"/>
    <p:sldId id="274" r:id="rId25"/>
    <p:sldId id="284" r:id="rId26"/>
    <p:sldId id="275" r:id="rId27"/>
    <p:sldId id="285" r:id="rId28"/>
    <p:sldId id="276" r:id="rId29"/>
    <p:sldId id="277" r:id="rId30"/>
    <p:sldId id="286" r:id="rId31"/>
    <p:sldId id="278" r:id="rId32"/>
    <p:sldId id="287" r:id="rId33"/>
    <p:sldId id="288" r:id="rId3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222" y="1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1"/>
      </p:bgRef>
    </p:bg>
    <p:spTree>
      <p:nvGrpSpPr>
        <p:cNvPr id="1" name=""/>
        <p:cNvGrpSpPr/>
        <p:nvPr/>
      </p:nvGrpSpPr>
      <p:grpSpPr>
        <a:xfrm>
          <a:off x="0" y="0"/>
          <a:ext cx="0" cy="0"/>
          <a:chOff x="0" y="0"/>
          <a:chExt cx="0" cy="0"/>
        </a:xfrm>
      </p:grpSpPr>
      <p:sp>
        <p:nvSpPr>
          <p:cNvPr id="8" name="7 Dikdörtgen"/>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Düz Bağlayıcı"/>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Başlık"/>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tr-TR" smtClean="0"/>
              <a:t>Asıl başlık stili için tıklatın</a:t>
            </a:r>
            <a:endParaRPr kumimoji="0" lang="en-US"/>
          </a:p>
        </p:txBody>
      </p:sp>
      <p:sp>
        <p:nvSpPr>
          <p:cNvPr id="25" name="24 Alt Başlık"/>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31" name="30 Veri Yer Tutucusu"/>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91441B5-37F3-48C9-A865-AA154138CE83}" type="datetimeFigureOut">
              <a:rPr lang="tr-TR" smtClean="0"/>
              <a:pPr/>
              <a:t>17.03.2015</a:t>
            </a:fld>
            <a:endParaRPr lang="tr-TR"/>
          </a:p>
        </p:txBody>
      </p:sp>
      <p:sp>
        <p:nvSpPr>
          <p:cNvPr id="18" name="17 Altbilgi Yer Tutucusu"/>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tr-TR"/>
          </a:p>
        </p:txBody>
      </p:sp>
      <p:sp>
        <p:nvSpPr>
          <p:cNvPr id="29" name="28 Slayt Numarası Yer Tutucusu"/>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52FA4D0-165F-462B-A9A7-3549F1E302D5}"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1441B5-37F3-48C9-A865-AA154138CE83}" type="datetimeFigureOut">
              <a:rPr lang="tr-TR" smtClean="0"/>
              <a:pPr/>
              <a:t>17.03.2015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952FA4D0-165F-462B-A9A7-3549F1E302D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274955"/>
            <a:ext cx="1524000" cy="5851525"/>
          </a:xfrm>
        </p:spPr>
        <p:txBody>
          <a:bodyPr vert="eaVert" ancho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2"/>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242816" y="6557946"/>
            <a:ext cx="2002464" cy="226902"/>
          </a:xfrm>
        </p:spPr>
        <p:txBody>
          <a:bodyPr/>
          <a:lstStyle>
            <a:extLst/>
          </a:lstStyle>
          <a:p>
            <a:fld id="{D91441B5-37F3-48C9-A865-AA154138CE83}" type="datetimeFigureOut">
              <a:rPr lang="tr-TR" smtClean="0"/>
              <a:pPr/>
              <a:t>17.03.2015</a:t>
            </a:fld>
            <a:endParaRPr lang="tr-TR"/>
          </a:p>
        </p:txBody>
      </p:sp>
      <p:sp>
        <p:nvSpPr>
          <p:cNvPr id="5" name="4 Altbilgi Yer Tutucusu"/>
          <p:cNvSpPr>
            <a:spLocks noGrp="1"/>
          </p:cNvSpPr>
          <p:nvPr>
            <p:ph type="ftr" sz="quarter" idx="11"/>
          </p:nvPr>
        </p:nvSpPr>
        <p:spPr>
          <a:xfrm>
            <a:off x="457200" y="6556248"/>
            <a:ext cx="3657600" cy="228600"/>
          </a:xfrm>
        </p:spPr>
        <p:txBody>
          <a:bodyPr/>
          <a:lstStyle>
            <a:extLst/>
          </a:lstStyle>
          <a:p>
            <a:endParaRPr lang="tr-TR"/>
          </a:p>
        </p:txBody>
      </p:sp>
      <p:sp>
        <p:nvSpPr>
          <p:cNvPr id="6" name="5 Slayt Numarası Yer Tutucusu"/>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52FA4D0-165F-462B-A9A7-3549F1E302D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1441B5-37F3-48C9-A865-AA154138CE83}" type="datetimeFigureOut">
              <a:rPr lang="tr-TR" smtClean="0"/>
              <a:pPr/>
              <a:t>17.03.2015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952FA4D0-165F-462B-A9A7-3549F1E302D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91441B5-37F3-48C9-A865-AA154138CE83}" type="datetimeFigureOut">
              <a:rPr lang="tr-TR" smtClean="0"/>
              <a:pPr/>
              <a:t>17.03.2015</a:t>
            </a:fld>
            <a:endParaRPr lang="tr-TR"/>
          </a:p>
        </p:txBody>
      </p:sp>
      <p:sp>
        <p:nvSpPr>
          <p:cNvPr id="5" name="4 Altbilgi Yer Tutucusu"/>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tr-TR"/>
          </a:p>
        </p:txBody>
      </p:sp>
      <p:sp>
        <p:nvSpPr>
          <p:cNvPr id="6" name="5 Slayt Numarası Yer Tutucusu"/>
          <p:cNvSpPr>
            <a:spLocks noGrp="1"/>
          </p:cNvSpPr>
          <p:nvPr>
            <p:ph type="sldNum" sz="quarter" idx="12"/>
          </p:nvPr>
        </p:nvSpPr>
        <p:spPr>
          <a:xfrm>
            <a:off x="6733952" y="6555112"/>
            <a:ext cx="588336" cy="228600"/>
          </a:xfrm>
        </p:spPr>
        <p:txBody>
          <a:bodyPr/>
          <a:lstStyle>
            <a:extLst/>
          </a:lstStyle>
          <a:p>
            <a:fld id="{952FA4D0-165F-462B-A9A7-3549F1E302D5}"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1441B5-37F3-48C9-A865-AA154138CE83}" type="datetimeFigureOut">
              <a:rPr lang="tr-TR" smtClean="0"/>
              <a:pPr/>
              <a:t>17.03.2015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952FA4D0-165F-462B-A9A7-3549F1E302D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1441B5-37F3-48C9-A865-AA154138CE83}" type="datetimeFigureOut">
              <a:rPr lang="tr-TR" smtClean="0"/>
              <a:pPr/>
              <a:t>17.03.2015</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952FA4D0-165F-462B-A9A7-3549F1E302D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D91441B5-37F3-48C9-A865-AA154138CE83}" type="datetimeFigureOut">
              <a:rPr lang="tr-TR" smtClean="0"/>
              <a:pPr/>
              <a:t>17.03.2015</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952FA4D0-165F-462B-A9A7-3549F1E302D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solidFill>
                  <a:schemeClr val="tx2"/>
                </a:solidFill>
              </a:defRPr>
            </a:lvl1pPr>
            <a:extLst/>
          </a:lstStyle>
          <a:p>
            <a:fld id="{D91441B5-37F3-48C9-A865-AA154138CE83}" type="datetimeFigureOut">
              <a:rPr lang="tr-TR" smtClean="0"/>
              <a:pPr/>
              <a:t>17.03.2015</a:t>
            </a:fld>
            <a:endParaRPr lang="tr-TR"/>
          </a:p>
        </p:txBody>
      </p:sp>
      <p:sp>
        <p:nvSpPr>
          <p:cNvPr id="3" name="2 Altbilgi Yer Tutucusu"/>
          <p:cNvSpPr>
            <a:spLocks noGrp="1"/>
          </p:cNvSpPr>
          <p:nvPr>
            <p:ph type="ftr" sz="quarter" idx="11"/>
          </p:nvPr>
        </p:nvSpPr>
        <p:spPr/>
        <p:txBody>
          <a:bodyPr/>
          <a:lstStyle>
            <a:lvl1pPr>
              <a:defRPr>
                <a:solidFill>
                  <a:schemeClr val="tx2"/>
                </a:solidFill>
              </a:defRPr>
            </a:lvl1pPr>
            <a:extLst/>
          </a:lstStyle>
          <a:p>
            <a:endParaRPr lang="tr-TR"/>
          </a:p>
        </p:txBody>
      </p:sp>
      <p:sp>
        <p:nvSpPr>
          <p:cNvPr id="4" name="3 Slayt Numarası Yer Tutucusu"/>
          <p:cNvSpPr>
            <a:spLocks noGrp="1"/>
          </p:cNvSpPr>
          <p:nvPr>
            <p:ph type="sldNum" sz="quarter" idx="12"/>
          </p:nvPr>
        </p:nvSpPr>
        <p:spPr/>
        <p:txBody>
          <a:bodyPr/>
          <a:lstStyle>
            <a:extLst/>
          </a:lstStyle>
          <a:p>
            <a:fld id="{952FA4D0-165F-462B-A9A7-3549F1E302D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1441B5-37F3-48C9-A865-AA154138CE83}" type="datetimeFigureOut">
              <a:rPr lang="tr-TR" smtClean="0"/>
              <a:pPr/>
              <a:t>17.03.2015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952FA4D0-165F-462B-A9A7-3549F1E302D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2"/>
      </p:bgRef>
    </p:bg>
    <p:spTree>
      <p:nvGrpSpPr>
        <p:cNvPr id="1" name=""/>
        <p:cNvGrpSpPr/>
        <p:nvPr/>
      </p:nvGrpSpPr>
      <p:grpSpPr>
        <a:xfrm>
          <a:off x="0" y="0"/>
          <a:ext cx="0" cy="0"/>
          <a:chOff x="0" y="0"/>
          <a:chExt cx="0" cy="0"/>
        </a:xfrm>
      </p:grpSpPr>
      <p:sp>
        <p:nvSpPr>
          <p:cNvPr id="8" name="7 Dikdörtgen"/>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Dikdörtgen"/>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smtClean="0"/>
              <a:t>Asıl başlık stili için tıklatın</a:t>
            </a:r>
            <a:endParaRPr kumimoji="0" lang="en-US" dirty="0"/>
          </a:p>
        </p:txBody>
      </p:sp>
      <p:sp>
        <p:nvSpPr>
          <p:cNvPr id="4" name="3 Metin Yer Tutucusu"/>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smtClean="0"/>
              <a:t>Asıl metin stillerini düzenlemek için tıklatın</a:t>
            </a:r>
          </a:p>
        </p:txBody>
      </p:sp>
      <p:sp>
        <p:nvSpPr>
          <p:cNvPr id="5" name="4 Veri Yer Tutucusu"/>
          <p:cNvSpPr>
            <a:spLocks noGrp="1"/>
          </p:cNvSpPr>
          <p:nvPr>
            <p:ph type="dt" sz="half" idx="10"/>
          </p:nvPr>
        </p:nvSpPr>
        <p:spPr/>
        <p:txBody>
          <a:bodyPr/>
          <a:lstStyle>
            <a:extLst/>
          </a:lstStyle>
          <a:p>
            <a:fld id="{D91441B5-37F3-48C9-A865-AA154138CE83}" type="datetimeFigureOut">
              <a:rPr lang="tr-TR" smtClean="0"/>
              <a:pPr/>
              <a:t>17.03.2015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952FA4D0-165F-462B-A9A7-3549F1E302D5}" type="slidenum">
              <a:rPr lang="tr-TR" smtClean="0"/>
              <a:pPr/>
              <a:t>‹#›</a:t>
            </a:fld>
            <a:endParaRPr lang="tr-TR"/>
          </a:p>
        </p:txBody>
      </p:sp>
      <p:sp>
        <p:nvSpPr>
          <p:cNvPr id="10" name="9 Resim Yer Tutucusu"/>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smtClean="0"/>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Başlık Yer Tutucusu"/>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tr-TR" smtClean="0"/>
              <a:t>Asıl başlık stili için tıklatın</a:t>
            </a:r>
            <a:endParaRPr kumimoji="0" lang="en-US"/>
          </a:p>
        </p:txBody>
      </p:sp>
      <p:sp>
        <p:nvSpPr>
          <p:cNvPr id="31" name="30 Metin Yer Tutucusu"/>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7" name="26 Veri Yer Tutucusu"/>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91441B5-37F3-48C9-A865-AA154138CE83}" type="datetimeFigureOut">
              <a:rPr lang="tr-TR" smtClean="0"/>
              <a:pPr/>
              <a:t>17.03.2015</a:t>
            </a:fld>
            <a:endParaRPr lang="tr-TR"/>
          </a:p>
        </p:txBody>
      </p:sp>
      <p:sp>
        <p:nvSpPr>
          <p:cNvPr id="4" name="3 Altbilgi Yer Tutucusu"/>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tr-TR"/>
          </a:p>
        </p:txBody>
      </p:sp>
      <p:sp>
        <p:nvSpPr>
          <p:cNvPr id="16" name="15 Slayt Numarası Yer Tutucusu"/>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52FA4D0-165F-462B-A9A7-3549F1E302D5}"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714612" y="533400"/>
            <a:ext cx="6215106" cy="2868168"/>
          </a:xfrm>
        </p:spPr>
        <p:txBody>
          <a:bodyPr/>
          <a:lstStyle/>
          <a:p>
            <a:pPr algn="ctr"/>
            <a:r>
              <a:rPr lang="tr-TR" dirty="0" smtClean="0"/>
              <a:t>6-12 YAŞ </a:t>
            </a:r>
            <a:br>
              <a:rPr lang="tr-TR" dirty="0" smtClean="0"/>
            </a:br>
            <a:r>
              <a:rPr lang="tr-TR" dirty="0" smtClean="0"/>
              <a:t>ÇOCUKLARIN GELİŞİM DÖNEMİ ÖZELLİKLERİ</a:t>
            </a:r>
            <a:endParaRPr lang="tr-TR" dirty="0"/>
          </a:p>
        </p:txBody>
      </p:sp>
      <p:sp>
        <p:nvSpPr>
          <p:cNvPr id="3" name="2 Alt Başlık"/>
          <p:cNvSpPr>
            <a:spLocks noGrp="1"/>
          </p:cNvSpPr>
          <p:nvPr>
            <p:ph type="subTitle" idx="1"/>
          </p:nvPr>
        </p:nvSpPr>
        <p:spPr>
          <a:xfrm>
            <a:off x="3428992" y="4857760"/>
            <a:ext cx="5114778" cy="1595576"/>
          </a:xfrm>
        </p:spPr>
        <p:txBody>
          <a:bodyPr>
            <a:normAutofit/>
          </a:bodyPr>
          <a:lstStyle/>
          <a:p>
            <a:r>
              <a:rPr lang="tr-TR" dirty="0" smtClean="0"/>
              <a:t>İmran SANCAR</a:t>
            </a:r>
          </a:p>
          <a:p>
            <a:r>
              <a:rPr lang="tr-TR" dirty="0" smtClean="0"/>
              <a:t>Manavgat Rehberlik ve</a:t>
            </a:r>
          </a:p>
          <a:p>
            <a:r>
              <a:rPr lang="tr-TR" dirty="0" smtClean="0"/>
              <a:t>Araştırma Merkezi</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u="sng" dirty="0" smtClean="0"/>
              <a:t>Zihin Gelişimi</a:t>
            </a:r>
            <a:r>
              <a:rPr lang="tr-TR" dirty="0" smtClean="0"/>
              <a:t/>
            </a:r>
            <a:br>
              <a:rPr lang="tr-TR" dirty="0" smtClean="0"/>
            </a:br>
            <a:endParaRPr lang="tr-TR" dirty="0"/>
          </a:p>
        </p:txBody>
      </p:sp>
      <p:sp>
        <p:nvSpPr>
          <p:cNvPr id="3" name="2 İçerik Yer Tutucusu"/>
          <p:cNvSpPr>
            <a:spLocks noGrp="1"/>
          </p:cNvSpPr>
          <p:nvPr>
            <p:ph idx="1"/>
          </p:nvPr>
        </p:nvSpPr>
        <p:spPr>
          <a:xfrm>
            <a:off x="3714744" y="1214422"/>
            <a:ext cx="4471990" cy="5143536"/>
          </a:xfrm>
        </p:spPr>
        <p:txBody>
          <a:bodyPr>
            <a:normAutofit fontScale="85000" lnSpcReduction="20000"/>
          </a:bodyPr>
          <a:lstStyle/>
          <a:p>
            <a:pPr>
              <a:buNone/>
            </a:pPr>
            <a:r>
              <a:rPr lang="tr-TR" dirty="0"/>
              <a:t> </a:t>
            </a:r>
          </a:p>
          <a:p>
            <a:r>
              <a:rPr lang="tr-TR" dirty="0"/>
              <a:t>Mantıksal düşünme gelişmeye başlar.                                 </a:t>
            </a:r>
            <a:endParaRPr lang="tr-TR" dirty="0" smtClean="0"/>
          </a:p>
          <a:p>
            <a:r>
              <a:rPr lang="tr-TR" dirty="0" smtClean="0"/>
              <a:t> </a:t>
            </a:r>
            <a:r>
              <a:rPr lang="tr-TR" dirty="0"/>
              <a:t>Bazı mecaz sözcükleri kavranmakta güçlük çeker</a:t>
            </a:r>
          </a:p>
          <a:p>
            <a:r>
              <a:rPr lang="tr-TR" dirty="0"/>
              <a:t>Yaparak, yaşayarak, duyu organlarını kullanarak                 Kavram gelişimi </a:t>
            </a:r>
            <a:r>
              <a:rPr lang="tr-TR" dirty="0" smtClean="0"/>
              <a:t>hızlanır </a:t>
            </a:r>
            <a:r>
              <a:rPr lang="tr-TR" dirty="0"/>
              <a:t>deneyim kazanır. </a:t>
            </a:r>
          </a:p>
          <a:p>
            <a:r>
              <a:rPr lang="tr-TR" dirty="0"/>
              <a:t> Kuralları değiştirebileceklerini kabul eder.                           Kendisine kurallar koyabileceğini öğrenir. </a:t>
            </a:r>
            <a:endParaRPr lang="tr-TR" dirty="0" smtClean="0"/>
          </a:p>
          <a:p>
            <a:r>
              <a:rPr lang="tr-TR" dirty="0" smtClean="0"/>
              <a:t>Bencillik </a:t>
            </a:r>
            <a:r>
              <a:rPr lang="tr-TR" dirty="0"/>
              <a:t>(egosantrizm) fazlasıyla belirginleşir.                    </a:t>
            </a:r>
            <a:endParaRPr lang="tr-TR" dirty="0" smtClean="0"/>
          </a:p>
          <a:p>
            <a:r>
              <a:rPr lang="tr-TR" dirty="0" smtClean="0"/>
              <a:t> </a:t>
            </a:r>
            <a:r>
              <a:rPr lang="tr-TR" dirty="0"/>
              <a:t>Atasözleri ve deyimleri anlamayabilir</a:t>
            </a:r>
          </a:p>
          <a:p>
            <a:endParaRPr lang="tr-TR" dirty="0"/>
          </a:p>
        </p:txBody>
      </p:sp>
      <p:pic>
        <p:nvPicPr>
          <p:cNvPr id="23554" name="Picture 2" descr="https://encrypted-tbn3.gstatic.com/images?q=tbn:ANd9GcQdUDZmAJgnxf1LB8-POVoOo4XQS25ZhEOEGvRqFWYsMYrzQhfFXA"/>
          <p:cNvPicPr>
            <a:picLocks noChangeAspect="1" noChangeArrowheads="1"/>
          </p:cNvPicPr>
          <p:nvPr/>
        </p:nvPicPr>
        <p:blipFill>
          <a:blip r:embed="rId2"/>
          <a:srcRect/>
          <a:stretch>
            <a:fillRect/>
          </a:stretch>
        </p:blipFill>
        <p:spPr bwMode="auto">
          <a:xfrm>
            <a:off x="214282" y="1643050"/>
            <a:ext cx="3429024" cy="4143404"/>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u="sng" dirty="0" smtClean="0"/>
              <a:t>Duygusal Ve Sosyal Gelişim</a:t>
            </a:r>
            <a:r>
              <a:rPr lang="tr-TR" dirty="0" smtClean="0"/>
              <a:t/>
            </a:r>
            <a:br>
              <a:rPr lang="tr-TR" dirty="0" smtClean="0"/>
            </a:br>
            <a:endParaRPr lang="tr-TR" dirty="0"/>
          </a:p>
        </p:txBody>
      </p:sp>
      <p:sp>
        <p:nvSpPr>
          <p:cNvPr id="3" name="2 İçerik Yer Tutucusu"/>
          <p:cNvSpPr>
            <a:spLocks noGrp="1"/>
          </p:cNvSpPr>
          <p:nvPr>
            <p:ph idx="1"/>
          </p:nvPr>
        </p:nvSpPr>
        <p:spPr>
          <a:xfrm>
            <a:off x="457200" y="1214422"/>
            <a:ext cx="4757742" cy="5286412"/>
          </a:xfrm>
        </p:spPr>
        <p:txBody>
          <a:bodyPr>
            <a:normAutofit fontScale="92500" lnSpcReduction="10000"/>
          </a:bodyPr>
          <a:lstStyle/>
          <a:p>
            <a:pPr>
              <a:buNone/>
            </a:pPr>
            <a:endParaRPr lang="tr-TR" dirty="0"/>
          </a:p>
          <a:p>
            <a:pPr>
              <a:buNone/>
            </a:pPr>
            <a:r>
              <a:rPr lang="tr-TR" dirty="0"/>
              <a:t>Hayalcidir</a:t>
            </a:r>
            <a:r>
              <a:rPr lang="tr-TR" dirty="0" smtClean="0"/>
              <a:t>.</a:t>
            </a:r>
          </a:p>
          <a:p>
            <a:pPr>
              <a:buNone/>
            </a:pPr>
            <a:r>
              <a:rPr lang="tr-TR" dirty="0" smtClean="0"/>
              <a:t>Benmerkezcidir </a:t>
            </a:r>
          </a:p>
          <a:p>
            <a:pPr>
              <a:buNone/>
            </a:pPr>
            <a:r>
              <a:rPr lang="tr-TR" dirty="0" smtClean="0"/>
              <a:t>Sıkılgandır             </a:t>
            </a:r>
          </a:p>
          <a:p>
            <a:pPr>
              <a:buNone/>
            </a:pPr>
            <a:r>
              <a:rPr lang="tr-TR" dirty="0" smtClean="0"/>
              <a:t>Tanımadıkları </a:t>
            </a:r>
            <a:r>
              <a:rPr lang="tr-TR" dirty="0"/>
              <a:t>ile iyi geçinemez.</a:t>
            </a:r>
          </a:p>
          <a:p>
            <a:pPr>
              <a:buNone/>
            </a:pPr>
            <a:r>
              <a:rPr lang="tr-TR" dirty="0"/>
              <a:t>Yeteneklerini tekrar tekrar </a:t>
            </a:r>
            <a:r>
              <a:rPr lang="tr-TR" dirty="0" smtClean="0"/>
              <a:t>prova</a:t>
            </a:r>
          </a:p>
          <a:p>
            <a:pPr>
              <a:buNone/>
            </a:pPr>
            <a:r>
              <a:rPr lang="tr-TR" dirty="0" smtClean="0"/>
              <a:t>etmek </a:t>
            </a:r>
            <a:r>
              <a:rPr lang="tr-TR" dirty="0"/>
              <a:t>ve geliştirmek ister.       </a:t>
            </a:r>
            <a:endParaRPr lang="tr-TR" dirty="0" smtClean="0"/>
          </a:p>
          <a:p>
            <a:pPr>
              <a:buNone/>
            </a:pPr>
            <a:r>
              <a:rPr lang="tr-TR" dirty="0" smtClean="0"/>
              <a:t> Arkadaş </a:t>
            </a:r>
            <a:r>
              <a:rPr lang="tr-TR" dirty="0"/>
              <a:t>canlısıdır</a:t>
            </a:r>
          </a:p>
          <a:p>
            <a:pPr>
              <a:buNone/>
            </a:pPr>
            <a:r>
              <a:rPr lang="tr-TR" dirty="0"/>
              <a:t>Kendi dünyasının kontrolünü elinde tutmak ister.                        </a:t>
            </a:r>
            <a:endParaRPr lang="tr-TR" dirty="0" smtClean="0"/>
          </a:p>
          <a:p>
            <a:pPr>
              <a:buNone/>
            </a:pPr>
            <a:r>
              <a:rPr lang="tr-TR" dirty="0" smtClean="0"/>
              <a:t>Ana </a:t>
            </a:r>
            <a:r>
              <a:rPr lang="tr-TR" dirty="0"/>
              <a:t>babasının sevgisine gereksinim duyar. </a:t>
            </a:r>
            <a:r>
              <a:rPr lang="tr-TR" dirty="0" smtClean="0"/>
              <a:t>Küçük </a:t>
            </a:r>
            <a:r>
              <a:rPr lang="tr-TR" dirty="0"/>
              <a:t>düşmekten korkar.                                                              </a:t>
            </a:r>
            <a:endParaRPr lang="tr-TR" dirty="0" smtClean="0"/>
          </a:p>
          <a:p>
            <a:endParaRPr lang="tr-TR" dirty="0"/>
          </a:p>
        </p:txBody>
      </p:sp>
      <p:pic>
        <p:nvPicPr>
          <p:cNvPr id="22530" name="Picture 2" descr="https://encrypted-tbn0.gstatic.com/images?q=tbn:ANd9GcTAgAxqHGOLtc8JM_CPzw9JQmUF1oWJyxfhKd8Lu8Qt2ZNL3fBH"/>
          <p:cNvPicPr>
            <a:picLocks noChangeAspect="1" noChangeArrowheads="1"/>
          </p:cNvPicPr>
          <p:nvPr/>
        </p:nvPicPr>
        <p:blipFill>
          <a:blip r:embed="rId2"/>
          <a:srcRect/>
          <a:stretch>
            <a:fillRect/>
          </a:stretch>
        </p:blipFill>
        <p:spPr bwMode="auto">
          <a:xfrm>
            <a:off x="5429256" y="1857364"/>
            <a:ext cx="3500462" cy="4214842"/>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2910" y="571480"/>
            <a:ext cx="7215238" cy="5786478"/>
          </a:xfrm>
        </p:spPr>
        <p:txBody>
          <a:bodyPr>
            <a:normAutofit/>
          </a:bodyPr>
          <a:lstStyle/>
          <a:p>
            <a:pPr>
              <a:buNone/>
            </a:pPr>
            <a:r>
              <a:rPr lang="tr-TR" dirty="0" smtClean="0"/>
              <a:t>Şikâyet eder </a:t>
            </a:r>
          </a:p>
          <a:p>
            <a:pPr>
              <a:buNone/>
            </a:pPr>
            <a:r>
              <a:rPr lang="tr-TR" dirty="0" smtClean="0"/>
              <a:t>Olayların iç yüzünü kavrayabilir.                                                   </a:t>
            </a:r>
          </a:p>
          <a:p>
            <a:pPr>
              <a:buNone/>
            </a:pPr>
            <a:r>
              <a:rPr lang="tr-TR" dirty="0" smtClean="0"/>
              <a:t>Harekete geçmeden önce çekimserdir. </a:t>
            </a:r>
          </a:p>
          <a:p>
            <a:pPr>
              <a:buNone/>
            </a:pPr>
            <a:r>
              <a:rPr lang="tr-TR" dirty="0" smtClean="0"/>
              <a:t>Duyguları açısından tehlikeli çağlardadır.                                      </a:t>
            </a:r>
          </a:p>
          <a:p>
            <a:pPr>
              <a:buNone/>
            </a:pPr>
            <a:r>
              <a:rPr lang="tr-TR" dirty="0" smtClean="0"/>
              <a:t>Küser.</a:t>
            </a:r>
          </a:p>
          <a:p>
            <a:pPr>
              <a:buNone/>
            </a:pPr>
            <a:r>
              <a:rPr lang="tr-TR" dirty="0" smtClean="0"/>
              <a:t>Kendini başkasının yerine koyabilir. </a:t>
            </a:r>
          </a:p>
          <a:p>
            <a:pPr>
              <a:buNone/>
            </a:pPr>
            <a:r>
              <a:rPr lang="tr-TR" dirty="0" smtClean="0"/>
              <a:t>Bu dönemde çocuk sosyal benliğini keşfeder.</a:t>
            </a:r>
          </a:p>
          <a:p>
            <a:pPr>
              <a:buNone/>
            </a:pPr>
            <a:r>
              <a:rPr lang="tr-TR" dirty="0" smtClean="0"/>
              <a:t>Ben kimim?, etrafımdaki bireyler kimdir?,</a:t>
            </a:r>
          </a:p>
          <a:p>
            <a:pPr>
              <a:buNone/>
            </a:pPr>
            <a:r>
              <a:rPr lang="tr-TR" dirty="0" smtClean="0"/>
              <a:t>benimle onlar arasındaki mesafe nedir? Gibi</a:t>
            </a:r>
          </a:p>
          <a:p>
            <a:pPr>
              <a:buNone/>
            </a:pPr>
            <a:r>
              <a:rPr lang="tr-TR" dirty="0" smtClean="0"/>
              <a:t>sorulara sıkça başvurur.</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u="sng" dirty="0" smtClean="0"/>
              <a:t>8 - 9 Yaş Gelişim Özellikleri</a:t>
            </a:r>
            <a:r>
              <a:rPr lang="tr-TR" dirty="0" smtClean="0"/>
              <a:t/>
            </a:r>
            <a:br>
              <a:rPr lang="tr-TR" dirty="0" smtClean="0"/>
            </a:br>
            <a:endParaRPr lang="tr-TR" dirty="0"/>
          </a:p>
        </p:txBody>
      </p:sp>
      <p:sp>
        <p:nvSpPr>
          <p:cNvPr id="3" name="2 İçerik Yer Tutucusu"/>
          <p:cNvSpPr>
            <a:spLocks noGrp="1"/>
          </p:cNvSpPr>
          <p:nvPr>
            <p:ph idx="1"/>
          </p:nvPr>
        </p:nvSpPr>
        <p:spPr>
          <a:xfrm>
            <a:off x="642910" y="3929066"/>
            <a:ext cx="7572428" cy="2471742"/>
          </a:xfrm>
        </p:spPr>
        <p:txBody>
          <a:bodyPr>
            <a:normAutofit lnSpcReduction="10000"/>
          </a:bodyPr>
          <a:lstStyle/>
          <a:p>
            <a:endParaRPr lang="tr-TR" dirty="0"/>
          </a:p>
          <a:p>
            <a:pPr>
              <a:buNone/>
            </a:pPr>
            <a:r>
              <a:rPr lang="tr-TR" dirty="0"/>
              <a:t>       Bu dönemde çocuğun mikrobik hastalıklara yakalanma riski fazladır. Özellikle 9 yaşında, karın ağrısı, baş ağrısı, baş dönmesi, kol ve bacak ağrıları gibi bedensel rahatsızlıklardan  çok şikayet edilir.</a:t>
            </a:r>
          </a:p>
          <a:p>
            <a:endParaRPr lang="tr-TR" dirty="0"/>
          </a:p>
        </p:txBody>
      </p:sp>
      <p:pic>
        <p:nvPicPr>
          <p:cNvPr id="20482" name="Picture 2" descr="https://encrypted-tbn3.gstatic.com/images?q=tbn:ANd9GcSKVQ9VcoxQgbSRcwUWARc0-jj6SpcL1ZrbCVE5jpqcvokJAkKO"/>
          <p:cNvPicPr>
            <a:picLocks noChangeAspect="1" noChangeArrowheads="1"/>
          </p:cNvPicPr>
          <p:nvPr/>
        </p:nvPicPr>
        <p:blipFill>
          <a:blip r:embed="rId2"/>
          <a:srcRect/>
          <a:stretch>
            <a:fillRect/>
          </a:stretch>
        </p:blipFill>
        <p:spPr bwMode="auto">
          <a:xfrm>
            <a:off x="1428728" y="1285860"/>
            <a:ext cx="5214974" cy="2928958"/>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u="sng" dirty="0" smtClean="0"/>
              <a:t>Dil gelişimi</a:t>
            </a:r>
            <a:r>
              <a:rPr lang="tr-TR" dirty="0" smtClean="0"/>
              <a:t/>
            </a:r>
            <a:br>
              <a:rPr lang="tr-TR" dirty="0" smtClean="0"/>
            </a:br>
            <a:endParaRPr lang="tr-TR" dirty="0"/>
          </a:p>
        </p:txBody>
      </p:sp>
      <p:sp>
        <p:nvSpPr>
          <p:cNvPr id="3" name="2 İçerik Yer Tutucusu"/>
          <p:cNvSpPr>
            <a:spLocks noGrp="1"/>
          </p:cNvSpPr>
          <p:nvPr>
            <p:ph idx="1"/>
          </p:nvPr>
        </p:nvSpPr>
        <p:spPr>
          <a:xfrm>
            <a:off x="285720" y="1600200"/>
            <a:ext cx="7215238" cy="4525963"/>
          </a:xfrm>
        </p:spPr>
        <p:txBody>
          <a:bodyPr>
            <a:normAutofit lnSpcReduction="10000"/>
          </a:bodyPr>
          <a:lstStyle/>
          <a:p>
            <a:r>
              <a:rPr lang="tr-TR" dirty="0" smtClean="0"/>
              <a:t>Sözlü </a:t>
            </a:r>
            <a:r>
              <a:rPr lang="tr-TR" dirty="0"/>
              <a:t>beceri artar</a:t>
            </a:r>
            <a:r>
              <a:rPr lang="tr-TR" dirty="0" smtClean="0"/>
              <a:t>.</a:t>
            </a:r>
          </a:p>
          <a:p>
            <a:r>
              <a:rPr lang="tr-TR" dirty="0" smtClean="0"/>
              <a:t>Dili </a:t>
            </a:r>
            <a:r>
              <a:rPr lang="tr-TR" dirty="0"/>
              <a:t>hızla gelişir. </a:t>
            </a:r>
            <a:endParaRPr lang="tr-TR" dirty="0" smtClean="0"/>
          </a:p>
          <a:p>
            <a:r>
              <a:rPr lang="tr-TR" dirty="0" smtClean="0"/>
              <a:t>Eski </a:t>
            </a:r>
            <a:r>
              <a:rPr lang="tr-TR" dirty="0"/>
              <a:t>sözcük bilgisini zenginleştirir</a:t>
            </a:r>
            <a:r>
              <a:rPr lang="tr-TR" dirty="0" smtClean="0"/>
              <a:t>.</a:t>
            </a:r>
          </a:p>
          <a:p>
            <a:r>
              <a:rPr lang="tr-TR" dirty="0" smtClean="0"/>
              <a:t> </a:t>
            </a:r>
            <a:r>
              <a:rPr lang="tr-TR" dirty="0"/>
              <a:t>Bunların çoğu sıfat ve edattır. </a:t>
            </a:r>
            <a:endParaRPr lang="tr-TR" dirty="0" smtClean="0"/>
          </a:p>
          <a:p>
            <a:r>
              <a:rPr lang="tr-TR" dirty="0" smtClean="0"/>
              <a:t>Yalnızca </a:t>
            </a:r>
            <a:r>
              <a:rPr lang="tr-TR" dirty="0"/>
              <a:t>olayların ve nesnelerin adlarını öğrenmekle yetinmez, özelliklerini, farklılıklarını, benzerliklerini de öğrenmek ister. </a:t>
            </a:r>
            <a:endParaRPr lang="tr-TR" dirty="0" smtClean="0"/>
          </a:p>
          <a:p>
            <a:r>
              <a:rPr lang="tr-TR" dirty="0" smtClean="0"/>
              <a:t>Farklılıkların </a:t>
            </a:r>
            <a:r>
              <a:rPr lang="tr-TR" dirty="0"/>
              <a:t>ve benzerliklerin farkına varır.  Benzerlikleri öğrenmeden farklılıkları meydana çıkarır.</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u="sng" dirty="0" smtClean="0"/>
              <a:t>Zihin Gelişimi</a:t>
            </a:r>
            <a:r>
              <a:rPr lang="tr-TR" dirty="0" smtClean="0"/>
              <a:t/>
            </a:r>
            <a:br>
              <a:rPr lang="tr-TR" dirty="0" smtClean="0"/>
            </a:br>
            <a:r>
              <a:rPr lang="tr-TR" dirty="0" smtClean="0"/>
              <a:t> </a:t>
            </a:r>
            <a:endParaRPr lang="tr-TR" dirty="0"/>
          </a:p>
        </p:txBody>
      </p:sp>
      <p:sp>
        <p:nvSpPr>
          <p:cNvPr id="3" name="2 İçerik Yer Tutucusu"/>
          <p:cNvSpPr>
            <a:spLocks noGrp="1"/>
          </p:cNvSpPr>
          <p:nvPr>
            <p:ph idx="1"/>
          </p:nvPr>
        </p:nvSpPr>
        <p:spPr>
          <a:xfrm>
            <a:off x="3000364" y="1071546"/>
            <a:ext cx="5829312" cy="5043510"/>
          </a:xfrm>
        </p:spPr>
        <p:txBody>
          <a:bodyPr>
            <a:normAutofit fontScale="92500"/>
          </a:bodyPr>
          <a:lstStyle/>
          <a:p>
            <a:endParaRPr lang="tr-TR" dirty="0"/>
          </a:p>
          <a:p>
            <a:r>
              <a:rPr lang="tr-TR" dirty="0"/>
              <a:t> Somut düşünce hâkimdir. Fakat, zihin gücü sürekli bir gelişim içindedir.</a:t>
            </a:r>
          </a:p>
          <a:p>
            <a:r>
              <a:rPr lang="tr-TR" dirty="0"/>
              <a:t> Sayı, zaman, mekân, boyut, hacim, uzaklık kavramları yerleşmeye başlar.</a:t>
            </a:r>
          </a:p>
          <a:p>
            <a:r>
              <a:rPr lang="tr-TR" dirty="0"/>
              <a:t>Olayların, nesnelerin yüzeysel anlamlarını algılar, görünmeyen anlamları kaçırabilir. ( </a:t>
            </a:r>
            <a:r>
              <a:rPr lang="tr-TR" u="sng" dirty="0"/>
              <a:t>Örneğin atasözleri</a:t>
            </a:r>
            <a:r>
              <a:rPr lang="tr-TR" dirty="0"/>
              <a:t>; sözcükleri kendi anlamlarıyla yorumlamaya çalışır.)</a:t>
            </a:r>
          </a:p>
          <a:p>
            <a:r>
              <a:rPr lang="tr-TR" dirty="0"/>
              <a:t>Anlama, kavrama yeteneği, soyut düşünce kabiliyeti sınırlıdır</a:t>
            </a:r>
            <a:r>
              <a:rPr lang="tr-TR" dirty="0" smtClean="0"/>
              <a:t>.</a:t>
            </a:r>
            <a:endParaRPr lang="tr-TR" dirty="0"/>
          </a:p>
        </p:txBody>
      </p:sp>
      <p:pic>
        <p:nvPicPr>
          <p:cNvPr id="18434" name="Picture 2" descr="https://encrypted-tbn3.gstatic.com/images?q=tbn:ANd9GcQzGXC5IldDLMuUbza2HFr7DViIbLbZJ8hZXdcAUKVXm040q_Ur"/>
          <p:cNvPicPr>
            <a:picLocks noChangeAspect="1" noChangeArrowheads="1"/>
          </p:cNvPicPr>
          <p:nvPr/>
        </p:nvPicPr>
        <p:blipFill>
          <a:blip r:embed="rId2"/>
          <a:srcRect/>
          <a:stretch>
            <a:fillRect/>
          </a:stretch>
        </p:blipFill>
        <p:spPr bwMode="auto">
          <a:xfrm>
            <a:off x="142844" y="2000240"/>
            <a:ext cx="2857520" cy="3643338"/>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5186370" cy="5786478"/>
          </a:xfrm>
        </p:spPr>
        <p:txBody>
          <a:bodyPr>
            <a:normAutofit lnSpcReduction="10000"/>
          </a:bodyPr>
          <a:lstStyle/>
          <a:p>
            <a:r>
              <a:rPr lang="tr-TR" dirty="0" smtClean="0"/>
              <a:t>Yeni bir bilgiyi, ancak yaşantılarla ortak yan varsa hazmedebilir.</a:t>
            </a:r>
          </a:p>
          <a:p>
            <a:r>
              <a:rPr lang="tr-TR" dirty="0" smtClean="0"/>
              <a:t>Çevresini toptan algılar, fakat dünyayı keşfetme arzusu çok kuvvetlidir.</a:t>
            </a:r>
          </a:p>
          <a:p>
            <a:r>
              <a:rPr lang="tr-TR" dirty="0" smtClean="0"/>
              <a:t>Zaman, sayı gibi soyut kavramları oluşturmak için zihin gücünü ve belleğini güçlendirecek etkinliklere yer vermek (olayları kronolojik sıraya göre anlatmak, olayları anlatırken, zaman kavramına uyması konusunda çocuğu uyarmak vb.)</a:t>
            </a:r>
          </a:p>
          <a:p>
            <a:endParaRPr lang="tr-TR" dirty="0"/>
          </a:p>
        </p:txBody>
      </p:sp>
      <p:pic>
        <p:nvPicPr>
          <p:cNvPr id="17410" name="Picture 2" descr="https://encrypted-tbn1.gstatic.com/images?q=tbn:ANd9GcTNHXD1Sdg5bQuoFcYk31mMyfH-bAJOvhT5NMXbwsWe33IhFrz-"/>
          <p:cNvPicPr>
            <a:picLocks noChangeAspect="1" noChangeArrowheads="1"/>
          </p:cNvPicPr>
          <p:nvPr/>
        </p:nvPicPr>
        <p:blipFill>
          <a:blip r:embed="rId2"/>
          <a:srcRect/>
          <a:stretch>
            <a:fillRect/>
          </a:stretch>
        </p:blipFill>
        <p:spPr bwMode="auto">
          <a:xfrm>
            <a:off x="5500694" y="1285860"/>
            <a:ext cx="3429024" cy="3500462"/>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u="sng" dirty="0" smtClean="0"/>
              <a:t>Duygusal Ve Sosyal Gelişim</a:t>
            </a:r>
            <a:r>
              <a:rPr lang="tr-TR" dirty="0" smtClean="0"/>
              <a:t/>
            </a:r>
            <a:br>
              <a:rPr lang="tr-TR" dirty="0" smtClean="0"/>
            </a:br>
            <a:endParaRPr lang="tr-TR" dirty="0"/>
          </a:p>
        </p:txBody>
      </p:sp>
      <p:sp>
        <p:nvSpPr>
          <p:cNvPr id="3" name="2 İçerik Yer Tutucusu"/>
          <p:cNvSpPr>
            <a:spLocks noGrp="1"/>
          </p:cNvSpPr>
          <p:nvPr>
            <p:ph idx="1"/>
          </p:nvPr>
        </p:nvSpPr>
        <p:spPr>
          <a:xfrm>
            <a:off x="3214678" y="1071546"/>
            <a:ext cx="5214942" cy="5357850"/>
          </a:xfrm>
        </p:spPr>
        <p:txBody>
          <a:bodyPr>
            <a:normAutofit/>
          </a:bodyPr>
          <a:lstStyle/>
          <a:p>
            <a:pPr>
              <a:buNone/>
            </a:pPr>
            <a:endParaRPr lang="tr-TR" dirty="0"/>
          </a:p>
          <a:p>
            <a:r>
              <a:rPr lang="tr-TR" dirty="0"/>
              <a:t>Daha çok bir yetişkine benzer.                                                  </a:t>
            </a:r>
            <a:endParaRPr lang="tr-TR" dirty="0" smtClean="0"/>
          </a:p>
          <a:p>
            <a:r>
              <a:rPr lang="tr-TR" dirty="0" smtClean="0"/>
              <a:t>Dağınıktır</a:t>
            </a:r>
            <a:r>
              <a:rPr lang="tr-TR" dirty="0"/>
              <a:t>. </a:t>
            </a:r>
          </a:p>
          <a:p>
            <a:r>
              <a:rPr lang="tr-TR" dirty="0"/>
              <a:t>Yeni fikirleri seve.                                                                      </a:t>
            </a:r>
            <a:endParaRPr lang="tr-TR" dirty="0" smtClean="0"/>
          </a:p>
          <a:p>
            <a:r>
              <a:rPr lang="tr-TR" dirty="0" smtClean="0"/>
              <a:t> </a:t>
            </a:r>
            <a:r>
              <a:rPr lang="tr-TR" dirty="0"/>
              <a:t>Gösteriden hoşlanır. </a:t>
            </a:r>
          </a:p>
          <a:p>
            <a:r>
              <a:rPr lang="tr-TR" dirty="0"/>
              <a:t>Coşkuludur. Ana babasına bağlıdır.                                             </a:t>
            </a:r>
            <a:endParaRPr lang="tr-TR" dirty="0" smtClean="0"/>
          </a:p>
          <a:p>
            <a:r>
              <a:rPr lang="tr-TR" dirty="0" smtClean="0"/>
              <a:t>Dik </a:t>
            </a:r>
            <a:r>
              <a:rPr lang="tr-TR" dirty="0"/>
              <a:t>kafalıdır</a:t>
            </a:r>
          </a:p>
          <a:p>
            <a:r>
              <a:rPr lang="tr-TR" dirty="0"/>
              <a:t> Giderek gelişen zekâ ve iç görüye sahiptir.                                </a:t>
            </a:r>
            <a:endParaRPr lang="tr-TR" dirty="0" smtClean="0"/>
          </a:p>
          <a:p>
            <a:r>
              <a:rPr lang="tr-TR" dirty="0" smtClean="0"/>
              <a:t> </a:t>
            </a:r>
            <a:r>
              <a:rPr lang="tr-TR" dirty="0"/>
              <a:t>Para ilgisini çeker.</a:t>
            </a:r>
          </a:p>
          <a:p>
            <a:endParaRPr lang="tr-TR" dirty="0"/>
          </a:p>
        </p:txBody>
      </p:sp>
      <p:pic>
        <p:nvPicPr>
          <p:cNvPr id="16386" name="Picture 2" descr="https://encrypted-tbn0.gstatic.com/images?q=tbn:ANd9GcQo2NOc62BsLgWWI9YZVyFZlqF8NzA16UWbG-dSKvUnG7rJXt36"/>
          <p:cNvPicPr>
            <a:picLocks noChangeAspect="1" noChangeArrowheads="1"/>
          </p:cNvPicPr>
          <p:nvPr/>
        </p:nvPicPr>
        <p:blipFill>
          <a:blip r:embed="rId2"/>
          <a:srcRect/>
          <a:stretch>
            <a:fillRect/>
          </a:stretch>
        </p:blipFill>
        <p:spPr bwMode="auto">
          <a:xfrm>
            <a:off x="214282" y="1785926"/>
            <a:ext cx="3071834" cy="3857652"/>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214291"/>
            <a:ext cx="8229600" cy="3429024"/>
          </a:xfrm>
        </p:spPr>
        <p:txBody>
          <a:bodyPr>
            <a:normAutofit fontScale="92500" lnSpcReduction="20000"/>
          </a:bodyPr>
          <a:lstStyle/>
          <a:p>
            <a:r>
              <a:rPr lang="tr-TR" dirty="0" smtClean="0"/>
              <a:t> Kendini ilgilendirmeyen konulara kulak misafiri olur.                </a:t>
            </a:r>
          </a:p>
          <a:p>
            <a:r>
              <a:rPr lang="tr-TR" dirty="0" smtClean="0"/>
              <a:t> Sevgisini </a:t>
            </a:r>
            <a:r>
              <a:rPr lang="tr-TR" dirty="0" smtClean="0"/>
              <a:t>gösterir.</a:t>
            </a:r>
          </a:p>
          <a:p>
            <a:r>
              <a:rPr lang="tr-TR" dirty="0" smtClean="0"/>
              <a:t> Büyüyünce </a:t>
            </a:r>
            <a:r>
              <a:rPr lang="tr-TR" dirty="0" smtClean="0"/>
              <a:t>ana babası gibi olmak ister.                                       </a:t>
            </a:r>
          </a:p>
          <a:p>
            <a:r>
              <a:rPr lang="tr-TR" dirty="0" smtClean="0"/>
              <a:t> Övülmeyi bekler.                                                   </a:t>
            </a:r>
          </a:p>
          <a:p>
            <a:r>
              <a:rPr lang="tr-TR" dirty="0" smtClean="0"/>
              <a:t> Güvenilmeyi ister.                                                                        </a:t>
            </a:r>
          </a:p>
          <a:p>
            <a:r>
              <a:rPr lang="tr-TR" dirty="0" smtClean="0"/>
              <a:t> Karşı cinse karşıdır</a:t>
            </a:r>
          </a:p>
          <a:p>
            <a:r>
              <a:rPr lang="tr-TR" dirty="0" smtClean="0"/>
              <a:t> Bağımsızlığının </a:t>
            </a:r>
            <a:r>
              <a:rPr lang="tr-TR" dirty="0" smtClean="0"/>
              <a:t>peşindedir</a:t>
            </a:r>
          </a:p>
          <a:p>
            <a:r>
              <a:rPr lang="tr-TR" dirty="0" smtClean="0"/>
              <a:t> Başkalarını </a:t>
            </a:r>
            <a:r>
              <a:rPr lang="tr-TR" dirty="0" smtClean="0"/>
              <a:t>düşünür.                          </a:t>
            </a:r>
          </a:p>
          <a:p>
            <a:r>
              <a:rPr lang="tr-TR" dirty="0" smtClean="0"/>
              <a:t> Kendini kontrol eder. </a:t>
            </a:r>
          </a:p>
          <a:p>
            <a:endParaRPr lang="tr-TR" dirty="0"/>
          </a:p>
        </p:txBody>
      </p:sp>
      <p:pic>
        <p:nvPicPr>
          <p:cNvPr id="15362" name="Picture 2" descr="https://encrypted-tbn1.gstatic.com/images?q=tbn:ANd9GcSLCg7EEagspyN_rFWeqE7APpOAonJQIcHXJh34_Wm-T_3pCbHs"/>
          <p:cNvPicPr>
            <a:picLocks noChangeAspect="1" noChangeArrowheads="1"/>
          </p:cNvPicPr>
          <p:nvPr/>
        </p:nvPicPr>
        <p:blipFill>
          <a:blip r:embed="rId2"/>
          <a:srcRect/>
          <a:stretch>
            <a:fillRect/>
          </a:stretch>
        </p:blipFill>
        <p:spPr bwMode="auto">
          <a:xfrm>
            <a:off x="1857356" y="3643314"/>
            <a:ext cx="5214974" cy="2928958"/>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u="sng" dirty="0" smtClean="0"/>
              <a:t>9 - 10 Yaş Gelişim Özellikleri</a:t>
            </a:r>
            <a:r>
              <a:rPr lang="tr-TR" dirty="0" smtClean="0"/>
              <a:t/>
            </a:r>
            <a:br>
              <a:rPr lang="tr-TR" dirty="0" smtClean="0"/>
            </a:br>
            <a:endParaRPr lang="tr-TR" dirty="0"/>
          </a:p>
        </p:txBody>
      </p:sp>
      <p:sp>
        <p:nvSpPr>
          <p:cNvPr id="3" name="2 İçerik Yer Tutucusu"/>
          <p:cNvSpPr>
            <a:spLocks noGrp="1"/>
          </p:cNvSpPr>
          <p:nvPr>
            <p:ph idx="1"/>
          </p:nvPr>
        </p:nvSpPr>
        <p:spPr>
          <a:xfrm>
            <a:off x="457200" y="3714752"/>
            <a:ext cx="7686700" cy="2411411"/>
          </a:xfrm>
        </p:spPr>
        <p:txBody>
          <a:bodyPr>
            <a:normAutofit/>
          </a:bodyPr>
          <a:lstStyle/>
          <a:p>
            <a:pPr>
              <a:buNone/>
            </a:pPr>
            <a:endParaRPr lang="tr-TR" dirty="0"/>
          </a:p>
          <a:p>
            <a:r>
              <a:rPr lang="tr-TR" dirty="0"/>
              <a:t>Bu yaşlarda çocuğun sağlık durumu genellikle iyidir. Çocuklar devamlı ve isteyerek yerler. Bu yaşa kadar genellikle az yemek yiyenler bile daha çok yemeye başlamıştır. </a:t>
            </a:r>
          </a:p>
          <a:p>
            <a:endParaRPr lang="tr-TR" dirty="0"/>
          </a:p>
        </p:txBody>
      </p:sp>
      <p:pic>
        <p:nvPicPr>
          <p:cNvPr id="14338" name="Picture 2" descr="https://encrypted-tbn3.gstatic.com/images?q=tbn:ANd9GcQuljIX5Uh-3LGkZtg55AgFxoUGQ3eorGfbePnMIBR-P1WMp_-bmg"/>
          <p:cNvPicPr>
            <a:picLocks noChangeAspect="1" noChangeArrowheads="1"/>
          </p:cNvPicPr>
          <p:nvPr/>
        </p:nvPicPr>
        <p:blipFill>
          <a:blip r:embed="rId2"/>
          <a:srcRect/>
          <a:stretch>
            <a:fillRect/>
          </a:stretch>
        </p:blipFill>
        <p:spPr bwMode="auto">
          <a:xfrm>
            <a:off x="1357290" y="1142984"/>
            <a:ext cx="5000660" cy="271464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u="sng" dirty="0" smtClean="0"/>
              <a:t>6 Yaş Gelişim Özellikleri</a:t>
            </a:r>
            <a:r>
              <a:rPr lang="tr-TR" b="1" dirty="0" smtClean="0"/>
              <a:t/>
            </a:r>
            <a:br>
              <a:rPr lang="tr-TR" b="1" dirty="0" smtClean="0"/>
            </a:br>
            <a:endParaRPr lang="tr-TR" dirty="0"/>
          </a:p>
        </p:txBody>
      </p:sp>
      <p:sp>
        <p:nvSpPr>
          <p:cNvPr id="3" name="2 İçerik Yer Tutucusu"/>
          <p:cNvSpPr>
            <a:spLocks noGrp="1"/>
          </p:cNvSpPr>
          <p:nvPr>
            <p:ph idx="1"/>
          </p:nvPr>
        </p:nvSpPr>
        <p:spPr>
          <a:xfrm>
            <a:off x="0" y="1000108"/>
            <a:ext cx="4714908" cy="5072098"/>
          </a:xfrm>
        </p:spPr>
        <p:txBody>
          <a:bodyPr>
            <a:normAutofit fontScale="92500" lnSpcReduction="10000"/>
          </a:bodyPr>
          <a:lstStyle/>
          <a:p>
            <a:pPr>
              <a:buNone/>
            </a:pPr>
            <a:r>
              <a:rPr lang="tr-TR" dirty="0"/>
              <a:t> </a:t>
            </a:r>
          </a:p>
          <a:p>
            <a:pPr>
              <a:buNone/>
            </a:pPr>
            <a:r>
              <a:rPr lang="tr-TR" dirty="0"/>
              <a:t>        Bu dönemle birlikte çocuk motor ve dil gelişimi açısından büyük aşamalar kaydetmiştir. Dengenin gelişmesi sonucu hızlı yürüyebilen, futbol oynayabilen, </a:t>
            </a:r>
            <a:r>
              <a:rPr lang="tr-TR" dirty="0" smtClean="0"/>
              <a:t>yüksekteki </a:t>
            </a:r>
            <a:r>
              <a:rPr lang="tr-TR" dirty="0"/>
              <a:t>bir tahta üzerinde öne arkaya </a:t>
            </a:r>
            <a:r>
              <a:rPr lang="tr-TR" dirty="0" smtClean="0"/>
              <a:t>yürüyerek vücut koordinasyonunun gelişmesi sonucu da iki elini bağımsız olarak kullanabilen bir birey haline gelmiştir.</a:t>
            </a:r>
            <a:endParaRPr lang="tr-TR" dirty="0"/>
          </a:p>
          <a:p>
            <a:pPr>
              <a:buNone/>
            </a:pPr>
            <a:r>
              <a:rPr lang="tr-TR" dirty="0"/>
              <a:t> </a:t>
            </a:r>
          </a:p>
          <a:p>
            <a:endParaRPr lang="tr-TR" dirty="0"/>
          </a:p>
        </p:txBody>
      </p:sp>
      <p:pic>
        <p:nvPicPr>
          <p:cNvPr id="31746" name="Picture 2" descr="https://encrypted-tbn3.gstatic.com/images?q=tbn:ANd9GcQIVVFtpD6LK6huzyyMTVIz7OhZYeVa-HlQTLDbIBrOnuRIp1hjIQ"/>
          <p:cNvPicPr>
            <a:picLocks noChangeAspect="1" noChangeArrowheads="1"/>
          </p:cNvPicPr>
          <p:nvPr/>
        </p:nvPicPr>
        <p:blipFill>
          <a:blip r:embed="rId2"/>
          <a:srcRect/>
          <a:stretch>
            <a:fillRect/>
          </a:stretch>
        </p:blipFill>
        <p:spPr bwMode="auto">
          <a:xfrm>
            <a:off x="5000628" y="1285860"/>
            <a:ext cx="3786182" cy="4500594"/>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u="sng" dirty="0" smtClean="0"/>
              <a:t>Zihin Gelişimi</a:t>
            </a:r>
            <a:r>
              <a:rPr lang="tr-TR" dirty="0" smtClean="0"/>
              <a:t/>
            </a:r>
            <a:br>
              <a:rPr lang="tr-TR" dirty="0" smtClean="0"/>
            </a:br>
            <a:endParaRPr lang="tr-TR" dirty="0"/>
          </a:p>
        </p:txBody>
      </p:sp>
      <p:sp>
        <p:nvSpPr>
          <p:cNvPr id="3" name="2 İçerik Yer Tutucusu"/>
          <p:cNvSpPr>
            <a:spLocks noGrp="1"/>
          </p:cNvSpPr>
          <p:nvPr>
            <p:ph idx="1"/>
          </p:nvPr>
        </p:nvSpPr>
        <p:spPr>
          <a:xfrm>
            <a:off x="500034" y="1214422"/>
            <a:ext cx="7858180" cy="2900370"/>
          </a:xfrm>
        </p:spPr>
        <p:txBody>
          <a:bodyPr>
            <a:normAutofit fontScale="92500"/>
          </a:bodyPr>
          <a:lstStyle/>
          <a:p>
            <a:pPr>
              <a:buNone/>
            </a:pPr>
            <a:endParaRPr lang="tr-TR" dirty="0"/>
          </a:p>
          <a:p>
            <a:r>
              <a:rPr lang="tr-TR" dirty="0" smtClean="0"/>
              <a:t> Daha </a:t>
            </a:r>
            <a:r>
              <a:rPr lang="tr-TR" dirty="0"/>
              <a:t>gerçekçi düşünmeye başlar.                            </a:t>
            </a:r>
            <a:endParaRPr lang="tr-TR" dirty="0" smtClean="0"/>
          </a:p>
          <a:p>
            <a:r>
              <a:rPr lang="tr-TR" dirty="0" smtClean="0"/>
              <a:t> </a:t>
            </a:r>
            <a:r>
              <a:rPr lang="tr-TR" dirty="0"/>
              <a:t>Hiç görmediği bir nesneyi zihninde canlandırabilir.</a:t>
            </a:r>
          </a:p>
          <a:p>
            <a:r>
              <a:rPr lang="tr-TR" dirty="0" smtClean="0"/>
              <a:t> Düşüncesini </a:t>
            </a:r>
            <a:r>
              <a:rPr lang="tr-TR" dirty="0"/>
              <a:t>eleştirir, düzeltir.                                   Deyimlerin, atasözlerinin anlamlarını sezmeye başlar.</a:t>
            </a:r>
          </a:p>
          <a:p>
            <a:r>
              <a:rPr lang="tr-TR" dirty="0" smtClean="0"/>
              <a:t> Zihinsel </a:t>
            </a:r>
            <a:r>
              <a:rPr lang="tr-TR" dirty="0"/>
              <a:t>tartışmalar yapar.</a:t>
            </a:r>
          </a:p>
          <a:p>
            <a:endParaRPr lang="tr-TR" dirty="0"/>
          </a:p>
        </p:txBody>
      </p:sp>
      <p:pic>
        <p:nvPicPr>
          <p:cNvPr id="13314" name="Picture 2" descr="https://encrypted-tbn3.gstatic.com/images?q=tbn:ANd9GcR05E7JCHWoEx7N9Z6i0GFWWzIwZuUk9x6b9RfWNc2llUa46EPaccY6PhKI4w"/>
          <p:cNvPicPr>
            <a:picLocks noChangeAspect="1" noChangeArrowheads="1"/>
          </p:cNvPicPr>
          <p:nvPr/>
        </p:nvPicPr>
        <p:blipFill>
          <a:blip r:embed="rId2"/>
          <a:srcRect/>
          <a:stretch>
            <a:fillRect/>
          </a:stretch>
        </p:blipFill>
        <p:spPr bwMode="auto">
          <a:xfrm>
            <a:off x="2000232" y="4071942"/>
            <a:ext cx="4643470" cy="2605096"/>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u="sng" dirty="0" smtClean="0"/>
              <a:t>Duygusal ve Sosyal Gelişim</a:t>
            </a:r>
            <a:r>
              <a:rPr lang="tr-TR" dirty="0" smtClean="0"/>
              <a:t/>
            </a:r>
            <a:br>
              <a:rPr lang="tr-TR" dirty="0" smtClean="0"/>
            </a:br>
            <a:endParaRPr lang="tr-TR" dirty="0"/>
          </a:p>
        </p:txBody>
      </p:sp>
      <p:sp>
        <p:nvSpPr>
          <p:cNvPr id="3" name="2 İçerik Yer Tutucusu"/>
          <p:cNvSpPr>
            <a:spLocks noGrp="1"/>
          </p:cNvSpPr>
          <p:nvPr>
            <p:ph idx="1"/>
          </p:nvPr>
        </p:nvSpPr>
        <p:spPr>
          <a:xfrm>
            <a:off x="457200" y="1000108"/>
            <a:ext cx="4900618" cy="5500726"/>
          </a:xfrm>
        </p:spPr>
        <p:txBody>
          <a:bodyPr>
            <a:normAutofit/>
          </a:bodyPr>
          <a:lstStyle/>
          <a:p>
            <a:pPr>
              <a:buNone/>
            </a:pPr>
            <a:r>
              <a:rPr lang="tr-TR" dirty="0"/>
              <a:t> </a:t>
            </a:r>
          </a:p>
          <a:p>
            <a:r>
              <a:rPr lang="tr-TR" dirty="0"/>
              <a:t> Derin düşüncelere dalar.                                             </a:t>
            </a:r>
            <a:endParaRPr lang="tr-TR" dirty="0" smtClean="0"/>
          </a:p>
          <a:p>
            <a:r>
              <a:rPr lang="tr-TR" dirty="0" smtClean="0"/>
              <a:t> Gergindir</a:t>
            </a:r>
            <a:r>
              <a:rPr lang="tr-TR" dirty="0"/>
              <a:t>, endişelidir, u</a:t>
            </a:r>
            <a:r>
              <a:rPr lang="en-GB" dirty="0" err="1"/>
              <a:t>nutkan</a:t>
            </a:r>
            <a:r>
              <a:rPr lang="tr-TR" dirty="0"/>
              <a:t>dır. </a:t>
            </a:r>
          </a:p>
          <a:p>
            <a:r>
              <a:rPr lang="tr-TR" dirty="0" smtClean="0"/>
              <a:t> Güven </a:t>
            </a:r>
            <a:r>
              <a:rPr lang="tr-TR" dirty="0"/>
              <a:t>duyabilir, dürüsttür, eli açıktır.                         </a:t>
            </a:r>
            <a:endParaRPr lang="tr-TR" dirty="0" smtClean="0"/>
          </a:p>
          <a:p>
            <a:r>
              <a:rPr lang="tr-TR" dirty="0" smtClean="0"/>
              <a:t> </a:t>
            </a:r>
            <a:r>
              <a:rPr lang="tr-TR" dirty="0"/>
              <a:t>Kuralları sever.</a:t>
            </a:r>
          </a:p>
          <a:p>
            <a:r>
              <a:rPr lang="tr-TR" dirty="0" smtClean="0"/>
              <a:t> Arkadaşlarına </a:t>
            </a:r>
            <a:r>
              <a:rPr lang="tr-TR" dirty="0"/>
              <a:t>uyar.                                                        </a:t>
            </a:r>
            <a:endParaRPr lang="tr-TR" dirty="0" smtClean="0"/>
          </a:p>
          <a:p>
            <a:r>
              <a:rPr lang="tr-TR" dirty="0" smtClean="0"/>
              <a:t> Kendini </a:t>
            </a:r>
            <a:r>
              <a:rPr lang="tr-TR" dirty="0"/>
              <a:t>eleştirir.</a:t>
            </a:r>
          </a:p>
          <a:p>
            <a:r>
              <a:rPr lang="tr-TR" dirty="0" smtClean="0"/>
              <a:t> Sporu </a:t>
            </a:r>
            <a:r>
              <a:rPr lang="tr-TR" dirty="0"/>
              <a:t>sever.                                                                  </a:t>
            </a:r>
            <a:endParaRPr lang="tr-TR" dirty="0" smtClean="0"/>
          </a:p>
          <a:p>
            <a:r>
              <a:rPr lang="tr-TR" dirty="0" smtClean="0"/>
              <a:t> </a:t>
            </a:r>
            <a:r>
              <a:rPr lang="tr-TR" dirty="0"/>
              <a:t>Bir şeyler biriktirir.</a:t>
            </a:r>
          </a:p>
          <a:p>
            <a:endParaRPr lang="tr-TR" dirty="0"/>
          </a:p>
        </p:txBody>
      </p:sp>
      <p:pic>
        <p:nvPicPr>
          <p:cNvPr id="12290" name="Picture 2" descr="https://encrypted-tbn1.gstatic.com/images?q=tbn:ANd9GcT3KJJqxgc3rfkgC_XetkPygwV6qQa1P6pyWp33Hc_OPHmbF6xPlQ"/>
          <p:cNvPicPr>
            <a:picLocks noChangeAspect="1" noChangeArrowheads="1"/>
          </p:cNvPicPr>
          <p:nvPr/>
        </p:nvPicPr>
        <p:blipFill>
          <a:blip r:embed="rId2"/>
          <a:srcRect/>
          <a:stretch>
            <a:fillRect/>
          </a:stretch>
        </p:blipFill>
        <p:spPr bwMode="auto">
          <a:xfrm>
            <a:off x="5429256" y="1214422"/>
            <a:ext cx="3500462" cy="4714908"/>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714744" y="357166"/>
            <a:ext cx="4500594" cy="6143668"/>
          </a:xfrm>
        </p:spPr>
        <p:txBody>
          <a:bodyPr>
            <a:normAutofit/>
          </a:bodyPr>
          <a:lstStyle/>
          <a:p>
            <a:r>
              <a:rPr lang="tr-TR" dirty="0" smtClean="0"/>
              <a:t>Kötü kelimeler kullanır.                                                </a:t>
            </a:r>
          </a:p>
          <a:p>
            <a:r>
              <a:rPr lang="tr-TR" dirty="0" smtClean="0"/>
              <a:t>Ana-babaya ihtiyacı vardır.</a:t>
            </a:r>
          </a:p>
          <a:p>
            <a:r>
              <a:rPr lang="tr-TR" dirty="0" smtClean="0"/>
              <a:t>Bebeksi davranışlara geri döner.                                  </a:t>
            </a:r>
          </a:p>
          <a:p>
            <a:r>
              <a:rPr lang="tr-TR" dirty="0" smtClean="0"/>
              <a:t> Kolaylıkla cesareti kırılır.</a:t>
            </a:r>
          </a:p>
          <a:p>
            <a:r>
              <a:rPr lang="tr-TR" dirty="0" smtClean="0"/>
              <a:t>Kendine güvenir, kendini harekete geçirir.                   </a:t>
            </a:r>
          </a:p>
          <a:p>
            <a:r>
              <a:rPr lang="en-GB" dirty="0" err="1" smtClean="0"/>
              <a:t>Ev</a:t>
            </a:r>
            <a:r>
              <a:rPr lang="en-GB" dirty="0" smtClean="0"/>
              <a:t> </a:t>
            </a:r>
            <a:r>
              <a:rPr lang="en-GB" dirty="0" err="1" smtClean="0"/>
              <a:t>dışı</a:t>
            </a:r>
            <a:r>
              <a:rPr lang="en-GB" dirty="0" smtClean="0"/>
              <a:t> </a:t>
            </a:r>
            <a:r>
              <a:rPr lang="en-GB" dirty="0" err="1" smtClean="0"/>
              <a:t>etkinliklere</a:t>
            </a:r>
            <a:r>
              <a:rPr lang="en-GB" dirty="0" smtClean="0"/>
              <a:t> </a:t>
            </a:r>
            <a:r>
              <a:rPr lang="en-GB" dirty="0" err="1" smtClean="0"/>
              <a:t>bayılır</a:t>
            </a:r>
            <a:r>
              <a:rPr lang="en-GB" dirty="0" smtClean="0"/>
              <a:t>.</a:t>
            </a:r>
            <a:endParaRPr lang="tr-TR" dirty="0" smtClean="0"/>
          </a:p>
          <a:p>
            <a:r>
              <a:rPr lang="en-GB" dirty="0" smtClean="0"/>
              <a:t>Dost </a:t>
            </a:r>
            <a:r>
              <a:rPr lang="en-GB" dirty="0" err="1" smtClean="0"/>
              <a:t>tavırlı</a:t>
            </a:r>
            <a:r>
              <a:rPr lang="en-GB" dirty="0" smtClean="0"/>
              <a:t>, </a:t>
            </a:r>
            <a:r>
              <a:rPr lang="tr-TR" dirty="0" smtClean="0"/>
              <a:t>içten, </a:t>
            </a:r>
            <a:r>
              <a:rPr lang="en-GB" dirty="0" err="1" smtClean="0"/>
              <a:t>gözlemci</a:t>
            </a:r>
            <a:r>
              <a:rPr lang="en-GB" dirty="0" smtClean="0"/>
              <a:t>, </a:t>
            </a:r>
            <a:r>
              <a:rPr lang="en-GB" dirty="0" err="1" smtClean="0"/>
              <a:t>ısrarcıdır</a:t>
            </a:r>
            <a:r>
              <a:rPr lang="en-GB" dirty="0" smtClean="0"/>
              <a:t>.                        </a:t>
            </a:r>
            <a:endParaRPr lang="tr-TR" dirty="0" smtClean="0"/>
          </a:p>
          <a:p>
            <a:r>
              <a:rPr lang="en-GB" dirty="0" err="1" smtClean="0"/>
              <a:t>Kendi</a:t>
            </a:r>
            <a:r>
              <a:rPr lang="en-GB" dirty="0" smtClean="0"/>
              <a:t> </a:t>
            </a:r>
            <a:r>
              <a:rPr lang="en-GB" dirty="0" err="1" smtClean="0"/>
              <a:t>düşünce</a:t>
            </a:r>
            <a:r>
              <a:rPr lang="en-GB" dirty="0" smtClean="0"/>
              <a:t> </a:t>
            </a:r>
            <a:r>
              <a:rPr lang="en-GB" dirty="0" err="1" smtClean="0"/>
              <a:t>ve</a:t>
            </a:r>
            <a:r>
              <a:rPr lang="en-GB" dirty="0" smtClean="0"/>
              <a:t> </a:t>
            </a:r>
            <a:r>
              <a:rPr lang="tr-TR" dirty="0" smtClean="0"/>
              <a:t>tavırlarını</a:t>
            </a:r>
            <a:r>
              <a:rPr lang="en-GB" dirty="0" smtClean="0"/>
              <a:t> </a:t>
            </a:r>
            <a:r>
              <a:rPr lang="en-GB" dirty="0" err="1" smtClean="0"/>
              <a:t>tahlil</a:t>
            </a:r>
            <a:r>
              <a:rPr lang="en-GB" dirty="0" smtClean="0"/>
              <a:t> </a:t>
            </a:r>
            <a:r>
              <a:rPr lang="en-GB" dirty="0" err="1" smtClean="0"/>
              <a:t>edebilir</a:t>
            </a:r>
            <a:r>
              <a:rPr lang="en-GB" dirty="0" smtClean="0"/>
              <a:t>.</a:t>
            </a:r>
            <a:r>
              <a:rPr lang="tr-TR" dirty="0" smtClean="0"/>
              <a:t>                  </a:t>
            </a:r>
          </a:p>
          <a:p>
            <a:r>
              <a:rPr lang="tr-TR" dirty="0" smtClean="0"/>
              <a:t> Karşı cinse karşıdır.</a:t>
            </a:r>
            <a:endParaRPr lang="tr-TR" dirty="0"/>
          </a:p>
        </p:txBody>
      </p:sp>
      <p:pic>
        <p:nvPicPr>
          <p:cNvPr id="11266" name="Picture 2" descr="https://encrypted-tbn2.gstatic.com/images?q=tbn:ANd9GcTGjWaoEoxErJaS6zVdsmZp1UMLZydJjMolkd3Dq7juCQVasfwjEg"/>
          <p:cNvPicPr>
            <a:picLocks noChangeAspect="1" noChangeArrowheads="1"/>
          </p:cNvPicPr>
          <p:nvPr/>
        </p:nvPicPr>
        <p:blipFill>
          <a:blip r:embed="rId2"/>
          <a:srcRect/>
          <a:stretch>
            <a:fillRect/>
          </a:stretch>
        </p:blipFill>
        <p:spPr bwMode="auto">
          <a:xfrm>
            <a:off x="428596" y="1214422"/>
            <a:ext cx="3000396" cy="4429156"/>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u="sng" dirty="0" smtClean="0"/>
              <a:t>10 - 11 Yaş Gelişim Özellikleri</a:t>
            </a:r>
            <a:r>
              <a:rPr lang="tr-TR" dirty="0" smtClean="0"/>
              <a:t/>
            </a:r>
            <a:br>
              <a:rPr lang="tr-TR" dirty="0" smtClean="0"/>
            </a:br>
            <a:r>
              <a:rPr lang="tr-TR" dirty="0" smtClean="0"/>
              <a:t> </a:t>
            </a:r>
            <a:br>
              <a:rPr lang="tr-TR" dirty="0" smtClean="0"/>
            </a:br>
            <a:endParaRPr lang="tr-TR" dirty="0"/>
          </a:p>
        </p:txBody>
      </p:sp>
      <p:sp>
        <p:nvSpPr>
          <p:cNvPr id="3" name="2 İçerik Yer Tutucusu"/>
          <p:cNvSpPr>
            <a:spLocks noGrp="1"/>
          </p:cNvSpPr>
          <p:nvPr>
            <p:ph idx="1"/>
          </p:nvPr>
        </p:nvSpPr>
        <p:spPr>
          <a:xfrm>
            <a:off x="457200" y="1600200"/>
            <a:ext cx="7829576" cy="4525963"/>
          </a:xfrm>
        </p:spPr>
        <p:txBody>
          <a:bodyPr>
            <a:normAutofit fontScale="92500" lnSpcReduction="10000"/>
          </a:bodyPr>
          <a:lstStyle/>
          <a:p>
            <a:r>
              <a:rPr lang="tr-TR" b="1" u="sng" dirty="0" smtClean="0"/>
              <a:t>Zihinsel </a:t>
            </a:r>
            <a:r>
              <a:rPr lang="tr-TR" b="1" u="sng" dirty="0"/>
              <a:t>Gelişim</a:t>
            </a:r>
            <a:endParaRPr lang="tr-TR" dirty="0"/>
          </a:p>
          <a:p>
            <a:pPr>
              <a:buNone/>
            </a:pPr>
            <a:r>
              <a:rPr lang="tr-TR" dirty="0"/>
              <a:t> </a:t>
            </a:r>
          </a:p>
          <a:p>
            <a:r>
              <a:rPr lang="tr-TR" dirty="0"/>
              <a:t>Mantıklı ve soyut düşünme yeteneği önceki dönemlere kıyasla daha ileri düzeydedir. Fakat somut düşüncenin bazı özellikleri devam etmektedir.</a:t>
            </a:r>
          </a:p>
          <a:p>
            <a:r>
              <a:rPr lang="tr-TR" dirty="0"/>
              <a:t>Zaman ve yer kavramları tamamıyla gelişmiştir.</a:t>
            </a:r>
          </a:p>
          <a:p>
            <a:r>
              <a:rPr lang="tr-TR" dirty="0"/>
              <a:t>Kendi kendine çalışma, öğrenme ve araştırma yapma becerisi kazanmıştır.</a:t>
            </a:r>
          </a:p>
          <a:p>
            <a:r>
              <a:rPr lang="tr-TR" dirty="0"/>
              <a:t>Tedirginlikler ve huzursuzlukların azaldığı sakin bir dönemdir.</a:t>
            </a:r>
          </a:p>
          <a:p>
            <a:r>
              <a:rPr lang="tr-TR" dirty="0"/>
              <a:t>Benliklerini ve hayatı olduğu gibi kabul etme eğilimindedirler.</a:t>
            </a:r>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u="sng" dirty="0" smtClean="0"/>
              <a:t>Sosyal Gelişim</a:t>
            </a:r>
            <a:r>
              <a:rPr lang="tr-TR" dirty="0" smtClean="0"/>
              <a:t/>
            </a:r>
            <a:br>
              <a:rPr lang="tr-TR" dirty="0" smtClean="0"/>
            </a:br>
            <a:endParaRPr lang="tr-TR" dirty="0"/>
          </a:p>
        </p:txBody>
      </p:sp>
      <p:sp>
        <p:nvSpPr>
          <p:cNvPr id="3" name="2 İçerik Yer Tutucusu"/>
          <p:cNvSpPr>
            <a:spLocks noGrp="1"/>
          </p:cNvSpPr>
          <p:nvPr>
            <p:ph idx="1"/>
          </p:nvPr>
        </p:nvSpPr>
        <p:spPr>
          <a:xfrm>
            <a:off x="457200" y="1214422"/>
            <a:ext cx="7758138" cy="3000397"/>
          </a:xfrm>
        </p:spPr>
        <p:txBody>
          <a:bodyPr>
            <a:normAutofit fontScale="92500" lnSpcReduction="20000"/>
          </a:bodyPr>
          <a:lstStyle/>
          <a:p>
            <a:pPr>
              <a:buNone/>
            </a:pPr>
            <a:r>
              <a:rPr lang="tr-TR" dirty="0"/>
              <a:t> </a:t>
            </a:r>
          </a:p>
          <a:p>
            <a:r>
              <a:rPr lang="tr-TR" dirty="0"/>
              <a:t>Öğretmeni, arkadaşları ve özellikle annesiyle kurduğu yakın ilişkiler ön plana geçer.</a:t>
            </a:r>
          </a:p>
          <a:p>
            <a:r>
              <a:rPr lang="tr-TR" dirty="0"/>
              <a:t>Dünyada en çok anne ve babasını sevdiğini söyler.</a:t>
            </a:r>
          </a:p>
          <a:p>
            <a:r>
              <a:rPr lang="tr-TR" dirty="0"/>
              <a:t>Erkek çocuklar babaya yakındırlar ve her konuda otorite olduğuna inanarak babayı model alırlar.</a:t>
            </a:r>
          </a:p>
          <a:p>
            <a:r>
              <a:rPr lang="tr-TR" dirty="0"/>
              <a:t>İlgi alanları oldukça çeşitlenmiş ve genişlemiştir.</a:t>
            </a:r>
          </a:p>
          <a:p>
            <a:pPr>
              <a:buNone/>
            </a:pPr>
            <a:r>
              <a:rPr lang="tr-TR" dirty="0"/>
              <a:t> </a:t>
            </a:r>
          </a:p>
          <a:p>
            <a:endParaRPr lang="tr-TR" dirty="0"/>
          </a:p>
        </p:txBody>
      </p:sp>
      <p:pic>
        <p:nvPicPr>
          <p:cNvPr id="9218" name="Picture 2" descr="https://encrypted-tbn0.gstatic.com/images?q=tbn:ANd9GcQKo-HQpDoZagO662AFvloHqOfojn1q24OmHjY6SqVCsQ53t1Um"/>
          <p:cNvPicPr>
            <a:picLocks noChangeAspect="1" noChangeArrowheads="1"/>
          </p:cNvPicPr>
          <p:nvPr/>
        </p:nvPicPr>
        <p:blipFill>
          <a:blip r:embed="rId2"/>
          <a:srcRect/>
          <a:stretch>
            <a:fillRect/>
          </a:stretch>
        </p:blipFill>
        <p:spPr bwMode="auto">
          <a:xfrm>
            <a:off x="1071538" y="3714752"/>
            <a:ext cx="5786478" cy="2786082"/>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000372"/>
            <a:ext cx="7758138" cy="3125791"/>
          </a:xfrm>
        </p:spPr>
        <p:txBody>
          <a:bodyPr>
            <a:normAutofit fontScale="92500" lnSpcReduction="10000"/>
          </a:bodyPr>
          <a:lstStyle/>
          <a:p>
            <a:r>
              <a:rPr lang="tr-TR" dirty="0" smtClean="0"/>
              <a:t>Evde anne-babanın yanında kendilerini çok güçlü hissederler.</a:t>
            </a:r>
          </a:p>
          <a:p>
            <a:r>
              <a:rPr lang="tr-TR" dirty="0" smtClean="0"/>
              <a:t>Bu yaştaki çocuklar benliklerini ve hayatı olduğu gibi kabul etme eğilimindedirler. </a:t>
            </a:r>
          </a:p>
          <a:p>
            <a:r>
              <a:rPr lang="tr-TR" dirty="0" smtClean="0"/>
              <a:t>Olayların üzerinde fazla durmazlar.</a:t>
            </a:r>
          </a:p>
          <a:p>
            <a:r>
              <a:rPr lang="tr-TR" dirty="0" smtClean="0"/>
              <a:t>Ailesini bir önceki yaş döneminden daha fazla sever ve bağlıdır. Ailece yapılan her faaliyete bu yaşta katılmaya hazırdırlar.</a:t>
            </a:r>
          </a:p>
          <a:p>
            <a:endParaRPr lang="tr-TR" dirty="0"/>
          </a:p>
        </p:txBody>
      </p:sp>
      <p:pic>
        <p:nvPicPr>
          <p:cNvPr id="8194" name="Picture 2" descr="https://encrypted-tbn1.gstatic.com/images?q=tbn:ANd9GcTSepISUImOTLFw6kBe3tJ3KfK8HLAVroxEl5A3tCo5QZXlVWUHhw"/>
          <p:cNvPicPr>
            <a:picLocks noChangeAspect="1" noChangeArrowheads="1"/>
          </p:cNvPicPr>
          <p:nvPr/>
        </p:nvPicPr>
        <p:blipFill>
          <a:blip r:embed="rId2"/>
          <a:srcRect/>
          <a:stretch>
            <a:fillRect/>
          </a:stretch>
        </p:blipFill>
        <p:spPr bwMode="auto">
          <a:xfrm>
            <a:off x="1357290" y="214290"/>
            <a:ext cx="4929222" cy="2714644"/>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u="sng" dirty="0" smtClean="0"/>
              <a:t>Duygusal Gelişim</a:t>
            </a:r>
            <a:r>
              <a:rPr lang="tr-TR" dirty="0" smtClean="0"/>
              <a:t/>
            </a:r>
            <a:br>
              <a:rPr lang="tr-TR" dirty="0" smtClean="0"/>
            </a:br>
            <a:endParaRPr lang="tr-TR" dirty="0"/>
          </a:p>
        </p:txBody>
      </p:sp>
      <p:sp>
        <p:nvSpPr>
          <p:cNvPr id="3" name="2 İçerik Yer Tutucusu"/>
          <p:cNvSpPr>
            <a:spLocks noGrp="1"/>
          </p:cNvSpPr>
          <p:nvPr>
            <p:ph idx="1"/>
          </p:nvPr>
        </p:nvSpPr>
        <p:spPr>
          <a:xfrm>
            <a:off x="457200" y="1214422"/>
            <a:ext cx="5972188" cy="4911741"/>
          </a:xfrm>
        </p:spPr>
        <p:txBody>
          <a:bodyPr>
            <a:normAutofit fontScale="92500" lnSpcReduction="10000"/>
          </a:bodyPr>
          <a:lstStyle/>
          <a:p>
            <a:pPr>
              <a:buNone/>
            </a:pPr>
            <a:r>
              <a:rPr lang="tr-TR" b="1" dirty="0"/>
              <a:t> </a:t>
            </a:r>
            <a:endParaRPr lang="tr-TR" dirty="0"/>
          </a:p>
          <a:p>
            <a:r>
              <a:rPr lang="tr-TR" dirty="0"/>
              <a:t>Çocukluk dönemi bitişi ile tanışır.                                          </a:t>
            </a:r>
            <a:endParaRPr lang="tr-TR" dirty="0" smtClean="0"/>
          </a:p>
          <a:p>
            <a:r>
              <a:rPr lang="tr-TR" dirty="0" smtClean="0"/>
              <a:t>  </a:t>
            </a:r>
            <a:r>
              <a:rPr lang="tr-TR" dirty="0"/>
              <a:t>Düşünmeden hareket eder. </a:t>
            </a:r>
          </a:p>
          <a:p>
            <a:r>
              <a:rPr lang="tr-TR" dirty="0"/>
              <a:t>Ağlamaklıdır.                                                                        </a:t>
            </a:r>
            <a:endParaRPr lang="tr-TR" dirty="0" smtClean="0"/>
          </a:p>
          <a:p>
            <a:r>
              <a:rPr lang="tr-TR" dirty="0" smtClean="0"/>
              <a:t> </a:t>
            </a:r>
            <a:r>
              <a:rPr lang="tr-TR" dirty="0"/>
              <a:t>Grup tarafından kabul edilmek ister. </a:t>
            </a:r>
          </a:p>
          <a:p>
            <a:r>
              <a:rPr lang="tr-TR" dirty="0"/>
              <a:t>Duygusaldır.                                                                           </a:t>
            </a:r>
            <a:endParaRPr lang="tr-TR" dirty="0" smtClean="0"/>
          </a:p>
          <a:p>
            <a:r>
              <a:rPr lang="tr-TR" dirty="0" smtClean="0"/>
              <a:t> </a:t>
            </a:r>
            <a:r>
              <a:rPr lang="tr-TR" dirty="0"/>
              <a:t>Kendinden küçükleri eleştirir. </a:t>
            </a:r>
          </a:p>
          <a:p>
            <a:r>
              <a:rPr lang="tr-TR" dirty="0"/>
              <a:t>Duygusal patlamaları sık değildir, olduğunda da şiddetli ve anidir.        </a:t>
            </a:r>
            <a:endParaRPr lang="tr-TR" dirty="0" smtClean="0"/>
          </a:p>
          <a:p>
            <a:r>
              <a:rPr lang="tr-TR" dirty="0" smtClean="0"/>
              <a:t> </a:t>
            </a:r>
            <a:r>
              <a:rPr lang="tr-TR" dirty="0"/>
              <a:t>Sosyaldir.</a:t>
            </a:r>
          </a:p>
          <a:p>
            <a:r>
              <a:rPr lang="tr-TR" dirty="0"/>
              <a:t>Ahlak prensiplerine göre davranır.                                         </a:t>
            </a:r>
            <a:endParaRPr lang="tr-TR" dirty="0" smtClean="0"/>
          </a:p>
          <a:p>
            <a:pPr>
              <a:buNone/>
            </a:pPr>
            <a:r>
              <a:rPr lang="tr-TR" dirty="0"/>
              <a:t> </a:t>
            </a:r>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57224" y="357166"/>
            <a:ext cx="6429420" cy="5768997"/>
          </a:xfrm>
        </p:spPr>
        <p:txBody>
          <a:bodyPr>
            <a:normAutofit/>
          </a:bodyPr>
          <a:lstStyle/>
          <a:p>
            <a:r>
              <a:rPr lang="tr-TR" dirty="0" smtClean="0"/>
              <a:t> Meraklıdır. </a:t>
            </a:r>
          </a:p>
          <a:p>
            <a:r>
              <a:rPr lang="tr-TR" dirty="0" smtClean="0"/>
              <a:t> Dikkatsizdir</a:t>
            </a:r>
            <a:r>
              <a:rPr lang="tr-TR" dirty="0" smtClean="0"/>
              <a:t>.                                                                         </a:t>
            </a:r>
          </a:p>
          <a:p>
            <a:r>
              <a:rPr lang="tr-TR" dirty="0" smtClean="0"/>
              <a:t> Bir </a:t>
            </a:r>
            <a:r>
              <a:rPr lang="tr-TR" dirty="0" smtClean="0"/>
              <a:t>kahramana aşırı sevgi gösterir.</a:t>
            </a:r>
          </a:p>
          <a:p>
            <a:r>
              <a:rPr lang="tr-TR" dirty="0" smtClean="0"/>
              <a:t> Doğal </a:t>
            </a:r>
            <a:r>
              <a:rPr lang="tr-TR" dirty="0" smtClean="0"/>
              <a:t>ve ani tepki gösterir.                                                   </a:t>
            </a:r>
          </a:p>
          <a:p>
            <a:r>
              <a:rPr lang="tr-TR" dirty="0" smtClean="0"/>
              <a:t> Gururludur.</a:t>
            </a:r>
          </a:p>
          <a:p>
            <a:r>
              <a:rPr lang="tr-TR" dirty="0" smtClean="0"/>
              <a:t> Başarı </a:t>
            </a:r>
            <a:r>
              <a:rPr lang="tr-TR" dirty="0" smtClean="0"/>
              <a:t>peşindedir.                                                                  </a:t>
            </a:r>
          </a:p>
          <a:p>
            <a:r>
              <a:rPr lang="tr-TR" dirty="0" smtClean="0"/>
              <a:t> Grup çalışmalarına uyar. </a:t>
            </a:r>
          </a:p>
          <a:p>
            <a:r>
              <a:rPr lang="tr-TR" dirty="0" smtClean="0"/>
              <a:t> Uysaldır</a:t>
            </a:r>
            <a:r>
              <a:rPr lang="tr-TR" dirty="0" smtClean="0"/>
              <a:t>.                                                                                </a:t>
            </a:r>
          </a:p>
          <a:p>
            <a:r>
              <a:rPr lang="tr-TR" dirty="0" smtClean="0"/>
              <a:t> Ne dediğini bilmez kararsızdır.</a:t>
            </a:r>
          </a:p>
          <a:p>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u="sng" dirty="0" smtClean="0"/>
              <a:t>11 - 12 Yaş Gelişim Özellikleri</a:t>
            </a:r>
            <a:r>
              <a:rPr lang="tr-TR" dirty="0" smtClean="0"/>
              <a:t/>
            </a:r>
            <a:br>
              <a:rPr lang="tr-TR" dirty="0" smtClean="0"/>
            </a:br>
            <a:endParaRPr lang="tr-TR" dirty="0"/>
          </a:p>
        </p:txBody>
      </p:sp>
      <p:sp>
        <p:nvSpPr>
          <p:cNvPr id="3" name="2 İçerik Yer Tutucusu"/>
          <p:cNvSpPr>
            <a:spLocks noGrp="1"/>
          </p:cNvSpPr>
          <p:nvPr>
            <p:ph idx="1"/>
          </p:nvPr>
        </p:nvSpPr>
        <p:spPr>
          <a:xfrm>
            <a:off x="457200" y="3357562"/>
            <a:ext cx="8229600" cy="2768601"/>
          </a:xfrm>
        </p:spPr>
        <p:txBody>
          <a:bodyPr>
            <a:normAutofit/>
          </a:bodyPr>
          <a:lstStyle/>
          <a:p>
            <a:pPr>
              <a:buNone/>
            </a:pPr>
            <a:r>
              <a:rPr lang="tr-TR" b="1" dirty="0"/>
              <a:t> </a:t>
            </a:r>
            <a:endParaRPr lang="tr-TR" dirty="0"/>
          </a:p>
          <a:p>
            <a:pPr>
              <a:buNone/>
            </a:pPr>
            <a:r>
              <a:rPr lang="tr-TR" dirty="0"/>
              <a:t>      Bu dönemde büyüme yeniden hızlanmaya başlar.Çocukluktan çıkılmakta erinlik dönemine girilmektedir.“Ergenlik öncesi dönem” denilmektedir. Fiziksel ve psikolojik birtakım değişiklikler meydana gelir.</a:t>
            </a:r>
          </a:p>
          <a:p>
            <a:endParaRPr lang="tr-TR" dirty="0"/>
          </a:p>
        </p:txBody>
      </p:sp>
      <p:pic>
        <p:nvPicPr>
          <p:cNvPr id="5122" name="Picture 2" descr="https://encrypted-tbn2.gstatic.com/images?q=tbn:ANd9GcQrtFnCZ50oBDHIEaRYK2z1fk4vKG-Cv5qAXeesR3nWkKYSbq2NYw"/>
          <p:cNvPicPr>
            <a:picLocks noChangeAspect="1" noChangeArrowheads="1"/>
          </p:cNvPicPr>
          <p:nvPr/>
        </p:nvPicPr>
        <p:blipFill>
          <a:blip r:embed="rId2"/>
          <a:srcRect/>
          <a:stretch>
            <a:fillRect/>
          </a:stretch>
        </p:blipFill>
        <p:spPr bwMode="auto">
          <a:xfrm>
            <a:off x="1571604" y="1357298"/>
            <a:ext cx="4929222" cy="2286016"/>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t>
            </a:r>
            <a:r>
              <a:rPr lang="tr-TR" b="1" u="sng" dirty="0" smtClean="0"/>
              <a:t>Zihinsel Gelişim</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92500" lnSpcReduction="10000"/>
          </a:bodyPr>
          <a:lstStyle/>
          <a:p>
            <a:pPr>
              <a:buNone/>
            </a:pPr>
            <a:r>
              <a:rPr lang="tr-TR" b="1" dirty="0"/>
              <a:t> </a:t>
            </a:r>
            <a:endParaRPr lang="tr-TR" dirty="0"/>
          </a:p>
          <a:p>
            <a:r>
              <a:rPr lang="tr-TR" dirty="0"/>
              <a:t>Mantıksal düşünmenin yetişkinler düzeyine eriştiği bir dönemdir.</a:t>
            </a:r>
          </a:p>
          <a:p>
            <a:pPr lvl="0"/>
            <a:r>
              <a:rPr lang="tr-TR" dirty="0"/>
              <a:t>Bu evrede çocuklar görüşlerini haklı gösterebilecek düşünce kurallarını ve mantık yollarını bulmaya çalışırlar.</a:t>
            </a:r>
          </a:p>
          <a:p>
            <a:pPr lvl="0"/>
            <a:r>
              <a:rPr lang="tr-TR" dirty="0"/>
              <a:t>Bu dönemde görüş alış-verişi (istişare) ve tartışma, çocuğun yaşamında önemlidir.</a:t>
            </a:r>
          </a:p>
          <a:p>
            <a:pPr lvl="0"/>
            <a:r>
              <a:rPr lang="tr-TR" dirty="0"/>
              <a:t>Çocuğun anlayışı giderek gelişir ve bazı alışkanlıklar kazanır.</a:t>
            </a:r>
          </a:p>
          <a:p>
            <a:r>
              <a:rPr lang="tr-TR" dirty="0"/>
              <a:t>Bu gelişim özellikleri için aşağıdaki noktalara dikkat edilmelidir</a:t>
            </a:r>
            <a:r>
              <a:rPr lang="tr-TR" dirty="0" smtClean="0"/>
              <a:t>.</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071934" y="428604"/>
            <a:ext cx="4071966" cy="5929354"/>
          </a:xfrm>
        </p:spPr>
        <p:txBody>
          <a:bodyPr>
            <a:normAutofit fontScale="77500" lnSpcReduction="20000"/>
          </a:bodyPr>
          <a:lstStyle/>
          <a:p>
            <a:r>
              <a:rPr lang="tr-TR" dirty="0" smtClean="0"/>
              <a:t>Ayakkabılarını bağlar. </a:t>
            </a:r>
          </a:p>
          <a:p>
            <a:r>
              <a:rPr lang="tr-TR" dirty="0" smtClean="0"/>
              <a:t>Kendi kendine giyinir ve soyunur. </a:t>
            </a:r>
          </a:p>
          <a:p>
            <a:r>
              <a:rPr lang="tr-TR" dirty="0" smtClean="0"/>
              <a:t>Topu belirlenen hedefe atar. </a:t>
            </a:r>
          </a:p>
          <a:p>
            <a:r>
              <a:rPr lang="tr-TR" dirty="0"/>
              <a:t>Yerden 40-50 cm yükseklikteki bir tahta üzerinde öne arkaya yürür. </a:t>
            </a:r>
            <a:endParaRPr lang="tr-TR" dirty="0" smtClean="0"/>
          </a:p>
          <a:p>
            <a:r>
              <a:rPr lang="tr-TR" dirty="0" smtClean="0"/>
              <a:t>10 saniyede 35-40 metre koşar. </a:t>
            </a:r>
          </a:p>
          <a:p>
            <a:r>
              <a:rPr lang="tr-TR" dirty="0" smtClean="0"/>
              <a:t>75-80 cm uzunlukta atlar.</a:t>
            </a:r>
          </a:p>
          <a:p>
            <a:r>
              <a:rPr lang="tr-TR" dirty="0" smtClean="0"/>
              <a:t> Basit geometrik şekilleri, harfleri ve rakamları kopya eder</a:t>
            </a:r>
          </a:p>
          <a:p>
            <a:r>
              <a:rPr lang="tr-TR" dirty="0" smtClean="0"/>
              <a:t>Kurşun kalemi düzgün bir şekilde kullanabilir.</a:t>
            </a:r>
          </a:p>
          <a:p>
            <a:r>
              <a:rPr lang="tr-TR" dirty="0" smtClean="0"/>
              <a:t> Birçok ihtiyacını kendi karşılayabilir. </a:t>
            </a:r>
          </a:p>
          <a:p>
            <a:r>
              <a:rPr lang="tr-TR" dirty="0" smtClean="0"/>
              <a:t>Bu yaştan itibaren büyüme, öncesine göre yavaş seyreder.</a:t>
            </a:r>
            <a:endParaRPr lang="tr-TR" dirty="0"/>
          </a:p>
        </p:txBody>
      </p:sp>
      <p:pic>
        <p:nvPicPr>
          <p:cNvPr id="30722" name="Picture 2" descr="https://encrypted-tbn0.gstatic.com/images?q=tbn:ANd9GcQdrW5qe6CXfsXbsgJzouZNVyn1EZFJ0sLxpd6kn0Ek0AE1BuCeeA"/>
          <p:cNvPicPr>
            <a:picLocks noChangeAspect="1" noChangeArrowheads="1"/>
          </p:cNvPicPr>
          <p:nvPr/>
        </p:nvPicPr>
        <p:blipFill>
          <a:blip r:embed="rId2"/>
          <a:srcRect/>
          <a:stretch>
            <a:fillRect/>
          </a:stretch>
        </p:blipFill>
        <p:spPr bwMode="auto">
          <a:xfrm>
            <a:off x="428596" y="1000108"/>
            <a:ext cx="3357586" cy="4000528"/>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2786058"/>
            <a:ext cx="7758138" cy="3768733"/>
          </a:xfrm>
        </p:spPr>
        <p:txBody>
          <a:bodyPr>
            <a:normAutofit fontScale="92500" lnSpcReduction="10000"/>
          </a:bodyPr>
          <a:lstStyle/>
          <a:p>
            <a:pPr lvl="0"/>
            <a:r>
              <a:rPr lang="tr-TR" dirty="0" smtClean="0"/>
              <a:t>Mantıklı ve soyut düşünme konularında çocuğun        gelişmesine yardımcı olmak.</a:t>
            </a:r>
          </a:p>
          <a:p>
            <a:pPr lvl="0"/>
            <a:r>
              <a:rPr lang="tr-TR" dirty="0" smtClean="0"/>
              <a:t>Kendisinin ve çevresinde ki olaylar ve kişiler hakkında doğru değerlendirmeler yapabilmesi için onu yönlendirmek, bazı örneklerle karşı karşıya getirmek.</a:t>
            </a:r>
          </a:p>
          <a:p>
            <a:pPr lvl="0"/>
            <a:r>
              <a:rPr lang="tr-TR" dirty="0" smtClean="0"/>
              <a:t>Kendi kendine çalışma, öğrenme ve araştırma yapma, yazılı-   sözlü anlatım yeteneğinin gelişmesine yardımcı olacak fırsatlar tanımak. </a:t>
            </a:r>
          </a:p>
          <a:p>
            <a:pPr lvl="0"/>
            <a:r>
              <a:rPr lang="tr-TR" dirty="0" smtClean="0"/>
              <a:t>İlgi alanlarını zenginleştirmek.</a:t>
            </a:r>
          </a:p>
          <a:p>
            <a:endParaRPr lang="tr-TR" dirty="0"/>
          </a:p>
        </p:txBody>
      </p:sp>
      <p:pic>
        <p:nvPicPr>
          <p:cNvPr id="3074" name="Picture 2" descr="https://encrypted-tbn1.gstatic.com/images?q=tbn:ANd9GcT8kJHyVmce2g63fUxuPZdGbm_wF70gK83veYayxTPi4zr2bMcmNA"/>
          <p:cNvPicPr>
            <a:picLocks noChangeAspect="1" noChangeArrowheads="1"/>
          </p:cNvPicPr>
          <p:nvPr/>
        </p:nvPicPr>
        <p:blipFill>
          <a:blip r:embed="rId2"/>
          <a:srcRect/>
          <a:stretch>
            <a:fillRect/>
          </a:stretch>
        </p:blipFill>
        <p:spPr bwMode="auto">
          <a:xfrm>
            <a:off x="2428860" y="0"/>
            <a:ext cx="3143272" cy="2643182"/>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u="sng" dirty="0" smtClean="0"/>
              <a:t>Duygusal ve Sosyal Gelişim</a:t>
            </a:r>
            <a:r>
              <a:rPr lang="tr-TR" dirty="0" smtClean="0"/>
              <a:t/>
            </a:r>
            <a:br>
              <a:rPr lang="tr-TR" dirty="0" smtClean="0"/>
            </a:br>
            <a:r>
              <a:rPr lang="tr-TR" b="1" dirty="0" smtClean="0"/>
              <a:t> </a:t>
            </a:r>
            <a:endParaRPr lang="tr-TR" dirty="0"/>
          </a:p>
        </p:txBody>
      </p:sp>
      <p:sp>
        <p:nvSpPr>
          <p:cNvPr id="3" name="2 İçerik Yer Tutucusu"/>
          <p:cNvSpPr>
            <a:spLocks noGrp="1"/>
          </p:cNvSpPr>
          <p:nvPr>
            <p:ph idx="1"/>
          </p:nvPr>
        </p:nvSpPr>
        <p:spPr>
          <a:xfrm>
            <a:off x="457200" y="1600200"/>
            <a:ext cx="5400684" cy="4525963"/>
          </a:xfrm>
        </p:spPr>
        <p:txBody>
          <a:bodyPr>
            <a:normAutofit/>
          </a:bodyPr>
          <a:lstStyle/>
          <a:p>
            <a:pPr lvl="0"/>
            <a:r>
              <a:rPr lang="tr-TR" dirty="0" smtClean="0"/>
              <a:t>Ana-babadan </a:t>
            </a:r>
            <a:r>
              <a:rPr lang="tr-TR" dirty="0"/>
              <a:t>ayrılmaya çalışır.                          </a:t>
            </a:r>
            <a:endParaRPr lang="tr-TR" dirty="0" smtClean="0"/>
          </a:p>
          <a:p>
            <a:pPr lvl="0"/>
            <a:r>
              <a:rPr lang="tr-TR" dirty="0" smtClean="0"/>
              <a:t>Genellikle </a:t>
            </a:r>
            <a:r>
              <a:rPr lang="tr-TR" dirty="0"/>
              <a:t>iyi kararlar verir.</a:t>
            </a:r>
          </a:p>
          <a:p>
            <a:pPr lvl="0"/>
            <a:r>
              <a:rPr lang="tr-TR" dirty="0"/>
              <a:t>Rahat duramaz, kıpır kıpırdır.                            </a:t>
            </a:r>
            <a:endParaRPr lang="tr-TR" dirty="0" smtClean="0"/>
          </a:p>
          <a:p>
            <a:pPr lvl="0"/>
            <a:r>
              <a:rPr lang="tr-TR" dirty="0" smtClean="0"/>
              <a:t>Huysuzluk </a:t>
            </a:r>
            <a:r>
              <a:rPr lang="tr-TR" dirty="0"/>
              <a:t>ve aksilik yapabilir.</a:t>
            </a:r>
          </a:p>
          <a:p>
            <a:pPr lvl="0"/>
            <a:r>
              <a:rPr lang="tr-TR" dirty="0"/>
              <a:t>Ergen gibi davranmak ister.                               </a:t>
            </a:r>
            <a:endParaRPr lang="tr-TR" dirty="0" smtClean="0"/>
          </a:p>
          <a:p>
            <a:pPr lvl="0"/>
            <a:r>
              <a:rPr lang="tr-TR" dirty="0" smtClean="0"/>
              <a:t>Duygu </a:t>
            </a:r>
            <a:r>
              <a:rPr lang="tr-TR" dirty="0"/>
              <a:t>durumu hızlı değişir.</a:t>
            </a:r>
          </a:p>
          <a:p>
            <a:pPr lvl="0"/>
            <a:r>
              <a:rPr lang="tr-TR" dirty="0"/>
              <a:t>Kararsızdır, sakardır, taşkındır.                           </a:t>
            </a:r>
            <a:endParaRPr lang="tr-TR"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57232"/>
            <a:ext cx="6543692" cy="5268931"/>
          </a:xfrm>
        </p:spPr>
        <p:txBody>
          <a:bodyPr>
            <a:normAutofit/>
          </a:bodyPr>
          <a:lstStyle/>
          <a:p>
            <a:pPr lvl="0"/>
            <a:r>
              <a:rPr lang="tr-TR" dirty="0" smtClean="0"/>
              <a:t> Duygusaldır, vicdanlıdır, vericidir.</a:t>
            </a:r>
          </a:p>
          <a:p>
            <a:pPr lvl="0"/>
            <a:r>
              <a:rPr lang="tr-TR" dirty="0" smtClean="0"/>
              <a:t> Benmerkezcidir</a:t>
            </a:r>
            <a:r>
              <a:rPr lang="tr-TR" dirty="0" smtClean="0"/>
              <a:t>, her şeyi para ile ölçer.                </a:t>
            </a:r>
          </a:p>
          <a:p>
            <a:pPr lvl="0"/>
            <a:r>
              <a:rPr lang="tr-TR" dirty="0" smtClean="0"/>
              <a:t> Bilgi vermekten hoşlanır.</a:t>
            </a:r>
          </a:p>
          <a:p>
            <a:pPr lvl="0"/>
            <a:r>
              <a:rPr lang="tr-TR" dirty="0" smtClean="0"/>
              <a:t> Mizahı </a:t>
            </a:r>
            <a:r>
              <a:rPr lang="tr-TR" dirty="0" smtClean="0"/>
              <a:t>sever, meraklıdır ve rekabetçidir.              </a:t>
            </a:r>
          </a:p>
          <a:p>
            <a:pPr lvl="0"/>
            <a:r>
              <a:rPr lang="tr-TR" dirty="0" smtClean="0"/>
              <a:t> Giyim </a:t>
            </a:r>
            <a:r>
              <a:rPr lang="tr-TR" dirty="0" smtClean="0"/>
              <a:t>ve davranışlarına özen göstermez.</a:t>
            </a:r>
          </a:p>
          <a:p>
            <a:pPr lvl="0"/>
            <a:r>
              <a:rPr lang="tr-TR" dirty="0" smtClean="0"/>
              <a:t> Eleştiriseldir</a:t>
            </a:r>
            <a:r>
              <a:rPr lang="tr-TR" dirty="0" smtClean="0"/>
              <a:t>, adil davranılmasını ister.       </a:t>
            </a:r>
          </a:p>
          <a:p>
            <a:pPr lvl="0"/>
            <a:r>
              <a:rPr lang="tr-TR" dirty="0" smtClean="0"/>
              <a:t> Ana-babasının </a:t>
            </a:r>
            <a:r>
              <a:rPr lang="tr-TR" dirty="0" smtClean="0"/>
              <a:t>mükemmel olmadığını fark etmeye başlar.</a:t>
            </a:r>
          </a:p>
          <a:p>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836712"/>
            <a:ext cx="7239000" cy="3816424"/>
          </a:xfrm>
        </p:spPr>
        <p:txBody>
          <a:bodyPr>
            <a:normAutofit/>
          </a:bodyPr>
          <a:lstStyle/>
          <a:p>
            <a:r>
              <a:rPr lang="tr-TR" sz="7200" dirty="0" smtClean="0"/>
              <a:t>TEŞEKKÜRLER…</a:t>
            </a:r>
            <a:br>
              <a:rPr lang="tr-TR" sz="7200" dirty="0" smtClean="0"/>
            </a:br>
            <a:r>
              <a:rPr lang="tr-TR" dirty="0"/>
              <a:t/>
            </a:r>
            <a:br>
              <a:rPr lang="tr-TR" dirty="0"/>
            </a:br>
            <a:r>
              <a:rPr lang="tr-TR" dirty="0" smtClean="0"/>
              <a:t/>
            </a:r>
            <a:br>
              <a:rPr lang="tr-TR" dirty="0" smtClean="0"/>
            </a:br>
            <a:r>
              <a:rPr lang="tr-TR" dirty="0" err="1" smtClean="0"/>
              <a:t>Bİlİnçlİ</a:t>
            </a:r>
            <a:r>
              <a:rPr lang="tr-TR" dirty="0" smtClean="0"/>
              <a:t> </a:t>
            </a:r>
            <a:r>
              <a:rPr lang="tr-TR" dirty="0" err="1" smtClean="0"/>
              <a:t>Aİleler</a:t>
            </a:r>
            <a:r>
              <a:rPr lang="tr-TR" dirty="0" smtClean="0"/>
              <a:t/>
            </a:r>
            <a:br>
              <a:rPr lang="tr-TR" dirty="0" smtClean="0"/>
            </a:br>
            <a:r>
              <a:rPr lang="tr-TR" dirty="0" err="1" smtClean="0"/>
              <a:t>sağlIKLI</a:t>
            </a:r>
            <a:r>
              <a:rPr lang="tr-TR" dirty="0" smtClean="0"/>
              <a:t> çocuklar</a:t>
            </a:r>
            <a:endParaRPr lang="tr-TR" dirty="0"/>
          </a:p>
        </p:txBody>
      </p:sp>
      <p:sp>
        <p:nvSpPr>
          <p:cNvPr id="3" name="İçerik Yer Tutucusu 2"/>
          <p:cNvSpPr>
            <a:spLocks noGrp="1"/>
          </p:cNvSpPr>
          <p:nvPr>
            <p:ph idx="1"/>
          </p:nvPr>
        </p:nvSpPr>
        <p:spPr>
          <a:xfrm>
            <a:off x="457200" y="5013176"/>
            <a:ext cx="7239000" cy="1442560"/>
          </a:xfrm>
        </p:spPr>
        <p:txBody>
          <a:bodyPr>
            <a:normAutofit/>
          </a:bodyPr>
          <a:lstStyle/>
          <a:p>
            <a:pPr marL="0" indent="0" algn="r">
              <a:buNone/>
            </a:pPr>
            <a:r>
              <a:rPr lang="tr-TR" dirty="0" smtClean="0"/>
              <a:t>Manavgat Rehberlik ve </a:t>
            </a:r>
          </a:p>
          <a:p>
            <a:pPr marL="0" indent="0" algn="r">
              <a:buNone/>
            </a:pPr>
            <a:r>
              <a:rPr lang="tr-TR" dirty="0" smtClean="0"/>
              <a:t>Araştırma Merkezi</a:t>
            </a:r>
          </a:p>
          <a:p>
            <a:pPr marL="0" indent="0" algn="r">
              <a:buNone/>
            </a:pPr>
            <a:r>
              <a:rPr lang="tr-TR" smtClean="0"/>
              <a:t>0242 788 10 90</a:t>
            </a:r>
            <a:endParaRPr lang="tr-TR" dirty="0"/>
          </a:p>
        </p:txBody>
      </p:sp>
    </p:spTree>
    <p:extLst>
      <p:ext uri="{BB962C8B-B14F-4D97-AF65-F5344CB8AC3E}">
        <p14:creationId xmlns:p14="http://schemas.microsoft.com/office/powerpoint/2010/main" val="698704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u="sng" dirty="0" smtClean="0"/>
              <a:t>Zihin Gelişimi</a:t>
            </a:r>
            <a:r>
              <a:rPr lang="tr-TR" dirty="0" smtClean="0"/>
              <a:t/>
            </a:r>
            <a:br>
              <a:rPr lang="tr-TR" dirty="0" smtClean="0"/>
            </a:br>
            <a:endParaRPr lang="tr-TR" dirty="0"/>
          </a:p>
        </p:txBody>
      </p:sp>
      <p:sp>
        <p:nvSpPr>
          <p:cNvPr id="3" name="2 İçerik Yer Tutucusu"/>
          <p:cNvSpPr>
            <a:spLocks noGrp="1"/>
          </p:cNvSpPr>
          <p:nvPr>
            <p:ph idx="1"/>
          </p:nvPr>
        </p:nvSpPr>
        <p:spPr>
          <a:xfrm>
            <a:off x="457200" y="1142984"/>
            <a:ext cx="6900882" cy="5143536"/>
          </a:xfrm>
        </p:spPr>
        <p:txBody>
          <a:bodyPr>
            <a:normAutofit fontScale="92500" lnSpcReduction="10000"/>
          </a:bodyPr>
          <a:lstStyle/>
          <a:p>
            <a:pPr>
              <a:buNone/>
            </a:pPr>
            <a:r>
              <a:rPr lang="tr-TR" dirty="0"/>
              <a:t> </a:t>
            </a:r>
          </a:p>
          <a:p>
            <a:pPr>
              <a:buNone/>
            </a:pPr>
            <a:r>
              <a:rPr lang="tr-TR" dirty="0" smtClean="0"/>
              <a:t>Çevresindeki </a:t>
            </a:r>
            <a:r>
              <a:rPr lang="tr-TR" dirty="0"/>
              <a:t>eşyaların nelerden </a:t>
            </a:r>
            <a:r>
              <a:rPr lang="tr-TR" dirty="0" smtClean="0"/>
              <a:t>yapıldığını </a:t>
            </a:r>
            <a:r>
              <a:rPr lang="tr-TR" dirty="0"/>
              <a:t>söyler.                </a:t>
            </a:r>
            <a:endParaRPr lang="tr-TR" dirty="0" smtClean="0"/>
          </a:p>
          <a:p>
            <a:pPr>
              <a:buNone/>
            </a:pPr>
            <a:r>
              <a:rPr lang="tr-TR" dirty="0" smtClean="0"/>
              <a:t> </a:t>
            </a:r>
            <a:r>
              <a:rPr lang="tr-TR" dirty="0"/>
              <a:t>Rakamları sayabilir.                                               </a:t>
            </a:r>
          </a:p>
          <a:p>
            <a:pPr>
              <a:buNone/>
            </a:pPr>
            <a:r>
              <a:rPr lang="tr-TR" dirty="0"/>
              <a:t>Mesleklere göre yapılan işleri söyler.                                      </a:t>
            </a:r>
            <a:r>
              <a:rPr lang="tr-TR" dirty="0" smtClean="0"/>
              <a:t>Zıt </a:t>
            </a:r>
            <a:r>
              <a:rPr lang="tr-TR" dirty="0"/>
              <a:t>olanı söyler. </a:t>
            </a:r>
          </a:p>
          <a:p>
            <a:pPr>
              <a:buNone/>
            </a:pPr>
            <a:r>
              <a:rPr lang="tr-TR" dirty="0"/>
              <a:t>Yaşadığı şehrin ve sokağın adını söyler.                                     </a:t>
            </a:r>
            <a:r>
              <a:rPr lang="tr-TR" dirty="0" smtClean="0"/>
              <a:t>Nedene </a:t>
            </a:r>
            <a:r>
              <a:rPr lang="tr-TR" dirty="0"/>
              <a:t>göre sonucu söyler.                                                       </a:t>
            </a:r>
          </a:p>
          <a:p>
            <a:pPr>
              <a:buNone/>
            </a:pPr>
            <a:r>
              <a:rPr lang="tr-TR" dirty="0"/>
              <a:t>Sonuca göre nedeni söyler.                                                          </a:t>
            </a:r>
            <a:r>
              <a:rPr lang="tr-TR" dirty="0" smtClean="0"/>
              <a:t>Dün</a:t>
            </a:r>
            <a:r>
              <a:rPr lang="tr-TR" dirty="0"/>
              <a:t>, bugün ve yarın ile ilgili konuşur.</a:t>
            </a:r>
          </a:p>
          <a:p>
            <a:pPr>
              <a:buNone/>
            </a:pPr>
            <a:r>
              <a:rPr lang="tr-TR" dirty="0"/>
              <a:t>Kendine söylenen 5-6 kelimelik cümleyi tekrarlar.                     </a:t>
            </a:r>
            <a:endParaRPr lang="tr-TR" dirty="0" smtClean="0"/>
          </a:p>
          <a:p>
            <a:pPr>
              <a:buNone/>
            </a:pPr>
            <a:r>
              <a:rPr lang="tr-TR" dirty="0" smtClean="0"/>
              <a:t>Sağını </a:t>
            </a:r>
            <a:r>
              <a:rPr lang="tr-TR" dirty="0"/>
              <a:t>solunu bilir.  </a:t>
            </a:r>
          </a:p>
          <a:p>
            <a:endParaRPr lang="tr-TR" dirty="0"/>
          </a:p>
        </p:txBody>
      </p:sp>
      <p:pic>
        <p:nvPicPr>
          <p:cNvPr id="29698" name="Picture 2" descr="https://encrypted-tbn1.gstatic.com/images?q=tbn:ANd9GcS-jwhRQg7DpxIz2CA6dvUqZwb7rfaa6gVOKwA8jgADtTg1GRbgzA"/>
          <p:cNvPicPr>
            <a:picLocks noChangeAspect="1" noChangeArrowheads="1"/>
          </p:cNvPicPr>
          <p:nvPr/>
        </p:nvPicPr>
        <p:blipFill>
          <a:blip r:embed="rId2"/>
          <a:srcRect/>
          <a:stretch>
            <a:fillRect/>
          </a:stretch>
        </p:blipFill>
        <p:spPr bwMode="auto">
          <a:xfrm>
            <a:off x="6215074" y="2143116"/>
            <a:ext cx="2643206" cy="278608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u="sng" dirty="0" smtClean="0"/>
              <a:t>Dil Gelişimi</a:t>
            </a:r>
            <a:r>
              <a:rPr lang="tr-TR" dirty="0" smtClean="0"/>
              <a:t/>
            </a:r>
            <a:br>
              <a:rPr lang="tr-TR" dirty="0" smtClean="0"/>
            </a:br>
            <a:endParaRPr lang="tr-TR" dirty="0"/>
          </a:p>
        </p:txBody>
      </p:sp>
      <p:sp>
        <p:nvSpPr>
          <p:cNvPr id="3" name="2 İçerik Yer Tutucusu"/>
          <p:cNvSpPr>
            <a:spLocks noGrp="1"/>
          </p:cNvSpPr>
          <p:nvPr>
            <p:ph idx="1"/>
          </p:nvPr>
        </p:nvSpPr>
        <p:spPr>
          <a:xfrm>
            <a:off x="3714744" y="1214422"/>
            <a:ext cx="4429156" cy="5072098"/>
          </a:xfrm>
        </p:spPr>
        <p:txBody>
          <a:bodyPr>
            <a:normAutofit fontScale="92500" lnSpcReduction="20000"/>
          </a:bodyPr>
          <a:lstStyle/>
          <a:p>
            <a:endParaRPr lang="tr-TR" dirty="0"/>
          </a:p>
          <a:p>
            <a:pPr>
              <a:buNone/>
            </a:pPr>
            <a:r>
              <a:rPr lang="tr-TR" dirty="0"/>
              <a:t>Anlamlı sorular sorar.                                                             </a:t>
            </a:r>
            <a:r>
              <a:rPr lang="tr-TR" dirty="0" smtClean="0"/>
              <a:t>Konuşulan </a:t>
            </a:r>
            <a:r>
              <a:rPr lang="tr-TR" dirty="0"/>
              <a:t>bir konu hakkında fikirlerini söyler.</a:t>
            </a:r>
          </a:p>
          <a:p>
            <a:pPr>
              <a:buNone/>
            </a:pPr>
            <a:r>
              <a:rPr lang="tr-TR" dirty="0"/>
              <a:t>Sorulara anlamlı cevaplar verir.                                               Bazı kelimelerin anlamlarını açıklar. </a:t>
            </a:r>
          </a:p>
          <a:p>
            <a:pPr>
              <a:buNone/>
            </a:pPr>
            <a:r>
              <a:rPr lang="tr-TR" dirty="0"/>
              <a:t>Birkaç olayı birbirine karıştırmadan anlatır.                             Nezaket kelimelerini kullanır</a:t>
            </a:r>
          </a:p>
          <a:p>
            <a:pPr>
              <a:buNone/>
            </a:pPr>
            <a:r>
              <a:rPr lang="tr-TR" dirty="0"/>
              <a:t>Bir olayı ve hikayeyi söz ve </a:t>
            </a:r>
            <a:r>
              <a:rPr lang="tr-TR" dirty="0" smtClean="0"/>
              <a:t>hareketlerle anlatır. </a:t>
            </a:r>
          </a:p>
          <a:p>
            <a:pPr>
              <a:buNone/>
            </a:pPr>
            <a:r>
              <a:rPr lang="tr-TR" dirty="0"/>
              <a:t>  </a:t>
            </a:r>
            <a:r>
              <a:rPr lang="tr-TR" dirty="0" smtClean="0"/>
              <a:t>Bazı </a:t>
            </a:r>
            <a:r>
              <a:rPr lang="tr-TR" dirty="0"/>
              <a:t>sözcüklerin eş ve karşıt anlamlarını bilir.</a:t>
            </a:r>
          </a:p>
          <a:p>
            <a:endParaRPr lang="tr-TR" dirty="0"/>
          </a:p>
        </p:txBody>
      </p:sp>
      <p:pic>
        <p:nvPicPr>
          <p:cNvPr id="28674" name="Picture 2" descr="https://encrypted-tbn3.gstatic.com/images?q=tbn:ANd9GcTkD9IstQkjRMFMPpJsVU-zntAnErZSYF8kh45vQgbZSrRcppsI1w"/>
          <p:cNvPicPr>
            <a:picLocks noChangeAspect="1" noChangeArrowheads="1"/>
          </p:cNvPicPr>
          <p:nvPr/>
        </p:nvPicPr>
        <p:blipFill>
          <a:blip r:embed="rId2"/>
          <a:srcRect/>
          <a:stretch>
            <a:fillRect/>
          </a:stretch>
        </p:blipFill>
        <p:spPr bwMode="auto">
          <a:xfrm>
            <a:off x="428596" y="1714488"/>
            <a:ext cx="3000396" cy="414340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u="sng" dirty="0" smtClean="0"/>
              <a:t>Duygusal ve Sosyal Gelişim</a:t>
            </a:r>
            <a:r>
              <a:rPr lang="tr-TR" dirty="0" smtClean="0"/>
              <a:t/>
            </a:r>
            <a:br>
              <a:rPr lang="tr-TR" dirty="0" smtClean="0"/>
            </a:br>
            <a:endParaRPr lang="tr-TR" dirty="0"/>
          </a:p>
        </p:txBody>
      </p:sp>
      <p:sp>
        <p:nvSpPr>
          <p:cNvPr id="3" name="2 İçerik Yer Tutucusu"/>
          <p:cNvSpPr>
            <a:spLocks noGrp="1"/>
          </p:cNvSpPr>
          <p:nvPr>
            <p:ph idx="1"/>
          </p:nvPr>
        </p:nvSpPr>
        <p:spPr>
          <a:xfrm>
            <a:off x="457200" y="1214422"/>
            <a:ext cx="5114932" cy="5357850"/>
          </a:xfrm>
        </p:spPr>
        <p:txBody>
          <a:bodyPr>
            <a:normAutofit fontScale="77500" lnSpcReduction="20000"/>
          </a:bodyPr>
          <a:lstStyle/>
          <a:p>
            <a:pPr>
              <a:buNone/>
            </a:pPr>
            <a:endParaRPr lang="tr-TR" dirty="0"/>
          </a:p>
          <a:p>
            <a:pPr>
              <a:buNone/>
            </a:pPr>
            <a:r>
              <a:rPr lang="tr-TR" dirty="0"/>
              <a:t>Günlük işlerde sorumluluk alır.                                               </a:t>
            </a:r>
            <a:endParaRPr lang="tr-TR" dirty="0" smtClean="0"/>
          </a:p>
          <a:p>
            <a:pPr>
              <a:buNone/>
            </a:pPr>
            <a:r>
              <a:rPr lang="tr-TR" dirty="0" smtClean="0"/>
              <a:t>Oyunu </a:t>
            </a:r>
            <a:r>
              <a:rPr lang="tr-TR" dirty="0"/>
              <a:t>kurallarına göre oynar. </a:t>
            </a:r>
          </a:p>
          <a:p>
            <a:pPr>
              <a:buNone/>
            </a:pPr>
            <a:r>
              <a:rPr lang="tr-TR" dirty="0"/>
              <a:t>Başladığı işi bitirir.                                                                  </a:t>
            </a:r>
            <a:endParaRPr lang="tr-TR" dirty="0" smtClean="0"/>
          </a:p>
          <a:p>
            <a:pPr>
              <a:buNone/>
            </a:pPr>
            <a:r>
              <a:rPr lang="tr-TR" dirty="0" smtClean="0"/>
              <a:t>Kişileri </a:t>
            </a:r>
            <a:r>
              <a:rPr lang="tr-TR" dirty="0"/>
              <a:t>ve eşyaları paylaşır.</a:t>
            </a:r>
          </a:p>
          <a:p>
            <a:pPr>
              <a:buNone/>
            </a:pPr>
            <a:r>
              <a:rPr lang="tr-TR" dirty="0"/>
              <a:t>Büyüklerini memnun etmeğe çalışır.                                     </a:t>
            </a:r>
            <a:endParaRPr lang="tr-TR" dirty="0" smtClean="0"/>
          </a:p>
          <a:p>
            <a:pPr>
              <a:buNone/>
            </a:pPr>
            <a:r>
              <a:rPr lang="tr-TR" dirty="0" smtClean="0"/>
              <a:t> </a:t>
            </a:r>
            <a:r>
              <a:rPr lang="tr-TR" dirty="0"/>
              <a:t>Kendinden küçüklere karşı koruyucudur</a:t>
            </a:r>
            <a:r>
              <a:rPr lang="tr-TR" dirty="0" smtClean="0"/>
              <a:t>.</a:t>
            </a:r>
          </a:p>
          <a:p>
            <a:pPr>
              <a:buNone/>
            </a:pPr>
            <a:r>
              <a:rPr lang="tr-TR" dirty="0" smtClean="0"/>
              <a:t> </a:t>
            </a:r>
            <a:r>
              <a:rPr lang="tr-TR" dirty="0"/>
              <a:t>Değişik arkadaşlar edinir.                                                        </a:t>
            </a:r>
            <a:endParaRPr lang="tr-TR" dirty="0" smtClean="0"/>
          </a:p>
          <a:p>
            <a:pPr>
              <a:buNone/>
            </a:pPr>
            <a:r>
              <a:rPr lang="tr-TR" dirty="0" smtClean="0"/>
              <a:t> Haksızlığa </a:t>
            </a:r>
            <a:r>
              <a:rPr lang="tr-TR" dirty="0"/>
              <a:t>uğradığı zaman kendini savunur</a:t>
            </a:r>
            <a:r>
              <a:rPr lang="tr-TR" dirty="0" smtClean="0"/>
              <a:t>.</a:t>
            </a:r>
          </a:p>
          <a:p>
            <a:pPr>
              <a:buNone/>
            </a:pPr>
            <a:r>
              <a:rPr lang="tr-TR" dirty="0" smtClean="0"/>
              <a:t> </a:t>
            </a:r>
            <a:r>
              <a:rPr lang="tr-TR" dirty="0"/>
              <a:t>Adil olan cezayı kabul eder.                                                    </a:t>
            </a:r>
            <a:endParaRPr lang="tr-TR" dirty="0" smtClean="0"/>
          </a:p>
          <a:p>
            <a:pPr>
              <a:buNone/>
            </a:pPr>
            <a:r>
              <a:rPr lang="tr-TR" dirty="0" smtClean="0"/>
              <a:t> </a:t>
            </a:r>
            <a:r>
              <a:rPr lang="tr-TR" dirty="0"/>
              <a:t>Korkularını söyler.</a:t>
            </a:r>
          </a:p>
          <a:p>
            <a:pPr>
              <a:buNone/>
            </a:pPr>
            <a:r>
              <a:rPr lang="tr-TR" dirty="0"/>
              <a:t>Kendine yetişkin gibi davranılmasından hoşlanır.                  </a:t>
            </a:r>
            <a:endParaRPr lang="tr-TR" dirty="0" smtClean="0"/>
          </a:p>
          <a:p>
            <a:pPr>
              <a:buNone/>
            </a:pPr>
            <a:r>
              <a:rPr lang="tr-TR" dirty="0" smtClean="0"/>
              <a:t>Çok </a:t>
            </a:r>
            <a:r>
              <a:rPr lang="tr-TR" dirty="0"/>
              <a:t>hızlı duygu değişiklikleri </a:t>
            </a:r>
            <a:r>
              <a:rPr lang="tr-TR" dirty="0" smtClean="0"/>
              <a:t>yaşar.</a:t>
            </a:r>
          </a:p>
          <a:p>
            <a:pPr>
              <a:buNone/>
            </a:pPr>
            <a:r>
              <a:rPr lang="tr-TR" dirty="0" smtClean="0"/>
              <a:t>Meraklıdır</a:t>
            </a:r>
            <a:r>
              <a:rPr lang="tr-TR" dirty="0"/>
              <a:t>. Heveslidir.                                                       </a:t>
            </a:r>
            <a:r>
              <a:rPr lang="tr-TR" dirty="0" smtClean="0"/>
              <a:t>Okula </a:t>
            </a:r>
            <a:r>
              <a:rPr lang="tr-TR" dirty="0"/>
              <a:t>gitme macerasından hoşlanır.</a:t>
            </a:r>
          </a:p>
          <a:p>
            <a:endParaRPr lang="tr-TR" dirty="0"/>
          </a:p>
        </p:txBody>
      </p:sp>
      <p:pic>
        <p:nvPicPr>
          <p:cNvPr id="27650" name="Picture 2" descr="https://encrypted-tbn0.gstatic.com/images?q=tbn:ANd9GcTAuiNEtgGU3QIRg7jbrK8wmG2hBaut0-7v1sawtNrQy-jUMRky"/>
          <p:cNvPicPr>
            <a:picLocks noChangeAspect="1" noChangeArrowheads="1"/>
          </p:cNvPicPr>
          <p:nvPr/>
        </p:nvPicPr>
        <p:blipFill>
          <a:blip r:embed="rId2"/>
          <a:srcRect/>
          <a:stretch>
            <a:fillRect/>
          </a:stretch>
        </p:blipFill>
        <p:spPr bwMode="auto">
          <a:xfrm>
            <a:off x="5429256" y="1500174"/>
            <a:ext cx="3500462" cy="371477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428604"/>
            <a:ext cx="7429552" cy="2686056"/>
          </a:xfrm>
        </p:spPr>
        <p:txBody>
          <a:bodyPr>
            <a:normAutofit lnSpcReduction="10000"/>
          </a:bodyPr>
          <a:lstStyle/>
          <a:p>
            <a:r>
              <a:rPr lang="tr-TR" dirty="0"/>
              <a:t> 6 yaş çocuğu değişmekte olan bir çocuktur. Anneler çocuklarındaki bu ani değişikliği hayretle karşılar. Bu dönemde sevgiden ilgiden yoksun bırakılan, incitilen ve yalnız bırakılan çocuk; kendisini kuşatan hayallere kapılır, gerçeklerden süratle uzaklaşır ve yapayalnız kalabilir.</a:t>
            </a:r>
          </a:p>
        </p:txBody>
      </p:sp>
      <p:pic>
        <p:nvPicPr>
          <p:cNvPr id="26626" name="Picture 2" descr="https://encrypted-tbn1.gstatic.com/images?q=tbn:ANd9GcT0KJ0LengpgxXaEyEaqpyAq5UQSrhYn_Eip1teqP8_fiDdT-VQ"/>
          <p:cNvPicPr>
            <a:picLocks noChangeAspect="1" noChangeArrowheads="1"/>
          </p:cNvPicPr>
          <p:nvPr/>
        </p:nvPicPr>
        <p:blipFill>
          <a:blip r:embed="rId2"/>
          <a:srcRect/>
          <a:stretch>
            <a:fillRect/>
          </a:stretch>
        </p:blipFill>
        <p:spPr bwMode="auto">
          <a:xfrm>
            <a:off x="642910" y="3214686"/>
            <a:ext cx="3500462" cy="3214710"/>
          </a:xfrm>
          <a:prstGeom prst="rect">
            <a:avLst/>
          </a:prstGeom>
          <a:noFill/>
        </p:spPr>
      </p:pic>
      <p:pic>
        <p:nvPicPr>
          <p:cNvPr id="26628" name="Picture 4" descr="https://encrypted-tbn2.gstatic.com/images?q=tbn:ANd9GcREu3qfSmezqCo7Xh5qxyZHCntS1tNhYCLWY8aMRj6x-RVLDSdrCw"/>
          <p:cNvPicPr>
            <a:picLocks noChangeAspect="1" noChangeArrowheads="1"/>
          </p:cNvPicPr>
          <p:nvPr/>
        </p:nvPicPr>
        <p:blipFill>
          <a:blip r:embed="rId3"/>
          <a:srcRect/>
          <a:stretch>
            <a:fillRect/>
          </a:stretch>
        </p:blipFill>
        <p:spPr bwMode="auto">
          <a:xfrm>
            <a:off x="4429124" y="3214686"/>
            <a:ext cx="4000528" cy="3219461"/>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u="sng" dirty="0" smtClean="0"/>
              <a:t>7 Yaş Gelişim Özellikleri</a:t>
            </a:r>
            <a:r>
              <a:rPr lang="tr-TR" b="1" dirty="0" smtClean="0"/>
              <a:t/>
            </a:r>
            <a:br>
              <a:rPr lang="tr-TR" b="1" dirty="0" smtClean="0"/>
            </a:br>
            <a:endParaRPr lang="tr-TR" dirty="0"/>
          </a:p>
        </p:txBody>
      </p:sp>
      <p:sp>
        <p:nvSpPr>
          <p:cNvPr id="3" name="2 İçerik Yer Tutucusu"/>
          <p:cNvSpPr>
            <a:spLocks noGrp="1"/>
          </p:cNvSpPr>
          <p:nvPr>
            <p:ph idx="1"/>
          </p:nvPr>
        </p:nvSpPr>
        <p:spPr>
          <a:xfrm>
            <a:off x="3428992" y="1000108"/>
            <a:ext cx="5000660" cy="5715040"/>
          </a:xfrm>
        </p:spPr>
        <p:txBody>
          <a:bodyPr>
            <a:normAutofit fontScale="85000" lnSpcReduction="10000"/>
          </a:bodyPr>
          <a:lstStyle/>
          <a:p>
            <a:endParaRPr lang="tr-TR" dirty="0"/>
          </a:p>
          <a:p>
            <a:pPr>
              <a:buNone/>
            </a:pPr>
            <a:r>
              <a:rPr lang="tr-TR" dirty="0" smtClean="0"/>
              <a:t>     </a:t>
            </a:r>
            <a:r>
              <a:rPr lang="tr-TR" dirty="0"/>
              <a:t>Beş yaşından yedi yaşına kadar, çocuklarda kilo artmasından ziyade boy uzaması ön plana geçer. Bu sırada çocuklar zayıfmış gibi görünürler. Sekiz yaşından itibaren çocuklar yine şişmanlamaya başlarlar. Bu dönemde meydana gelen önemli bir değişiklik ise dişlerde olmaktadır. Eksik olan azı dişleri de çıkmaya başlar. Dişlerde oluşan eksikler ve görüntü bozukluklarından dolayı çocuk etkilenir. Çocukla alay edilmemeli, ona bu durumun geçici olduğunu, düzeleceğini ve büyümesinin bir göstergesi olduğu anlatılmalıdır.  </a:t>
            </a:r>
          </a:p>
          <a:p>
            <a:endParaRPr lang="tr-TR" dirty="0"/>
          </a:p>
        </p:txBody>
      </p:sp>
      <p:pic>
        <p:nvPicPr>
          <p:cNvPr id="25602" name="Picture 2" descr="https://encrypted-tbn0.gstatic.com/images?q=tbn:ANd9GcSvGcQFkV90Q3eATVD3Lyt1ZMLnk3IWfx-3u2D_axmenoehYm3v"/>
          <p:cNvPicPr>
            <a:picLocks noChangeAspect="1" noChangeArrowheads="1"/>
          </p:cNvPicPr>
          <p:nvPr/>
        </p:nvPicPr>
        <p:blipFill>
          <a:blip r:embed="rId2"/>
          <a:srcRect/>
          <a:stretch>
            <a:fillRect/>
          </a:stretch>
        </p:blipFill>
        <p:spPr bwMode="auto">
          <a:xfrm>
            <a:off x="785786" y="2143116"/>
            <a:ext cx="2428892" cy="371477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u="sng" dirty="0" smtClean="0"/>
              <a:t>Dil gelişimi</a:t>
            </a:r>
            <a:r>
              <a:rPr lang="tr-TR" dirty="0" smtClean="0"/>
              <a:t/>
            </a:r>
            <a:br>
              <a:rPr lang="tr-TR" dirty="0" smtClean="0"/>
            </a:br>
            <a:endParaRPr lang="tr-TR" dirty="0"/>
          </a:p>
        </p:txBody>
      </p:sp>
      <p:sp>
        <p:nvSpPr>
          <p:cNvPr id="3" name="2 İçerik Yer Tutucusu"/>
          <p:cNvSpPr>
            <a:spLocks noGrp="1"/>
          </p:cNvSpPr>
          <p:nvPr>
            <p:ph idx="1"/>
          </p:nvPr>
        </p:nvSpPr>
        <p:spPr>
          <a:xfrm>
            <a:off x="357158" y="1000108"/>
            <a:ext cx="4900618" cy="5214974"/>
          </a:xfrm>
        </p:spPr>
        <p:txBody>
          <a:bodyPr>
            <a:normAutofit fontScale="92500" lnSpcReduction="20000"/>
          </a:bodyPr>
          <a:lstStyle/>
          <a:p>
            <a:pPr>
              <a:buNone/>
            </a:pPr>
            <a:r>
              <a:rPr lang="tr-TR" dirty="0"/>
              <a:t> </a:t>
            </a:r>
          </a:p>
          <a:p>
            <a:r>
              <a:rPr lang="tr-TR" dirty="0"/>
              <a:t>Yetişkin diline yakın bir konuşma yeteneğine sahiptir.                    </a:t>
            </a:r>
            <a:endParaRPr lang="tr-TR" dirty="0" smtClean="0"/>
          </a:p>
          <a:p>
            <a:r>
              <a:rPr lang="tr-TR" dirty="0" smtClean="0"/>
              <a:t> </a:t>
            </a:r>
            <a:r>
              <a:rPr lang="tr-TR" dirty="0"/>
              <a:t>Karşılıklı konuşma artar. </a:t>
            </a:r>
          </a:p>
          <a:p>
            <a:r>
              <a:rPr lang="tr-TR" dirty="0"/>
              <a:t>Konuşmaktan zevk alır.                                                                    Çocuksu konuşmayı tamamen terk eder. </a:t>
            </a:r>
            <a:endParaRPr lang="tr-TR" dirty="0" smtClean="0"/>
          </a:p>
          <a:p>
            <a:r>
              <a:rPr lang="tr-TR" dirty="0" smtClean="0"/>
              <a:t>Yanlış </a:t>
            </a:r>
            <a:r>
              <a:rPr lang="tr-TR" dirty="0"/>
              <a:t>öğrendiği kelimeleri, sesleri düzeltmeğe çalışır.                   </a:t>
            </a:r>
            <a:endParaRPr lang="tr-TR" dirty="0" smtClean="0"/>
          </a:p>
          <a:p>
            <a:r>
              <a:rPr lang="tr-TR" dirty="0" smtClean="0"/>
              <a:t>Yetişkin </a:t>
            </a:r>
            <a:r>
              <a:rPr lang="tr-TR" dirty="0"/>
              <a:t>insanlar gibi okuyabilir</a:t>
            </a:r>
          </a:p>
          <a:p>
            <a:r>
              <a:rPr lang="tr-TR" dirty="0"/>
              <a:t>Önceleri tek taraflı gelişen anlatım yeteneği, yazının ilerlemesiyle tamamen değişir ve düşüncelerini başkalarına aktarmaktan zevk alır hale gelir.</a:t>
            </a:r>
          </a:p>
          <a:p>
            <a:endParaRPr lang="tr-TR" dirty="0"/>
          </a:p>
        </p:txBody>
      </p:sp>
      <p:pic>
        <p:nvPicPr>
          <p:cNvPr id="24578" name="Picture 2" descr="https://encrypted-tbn0.gstatic.com/images?q=tbn:ANd9GcTaEFOXt_NJXrGbLSLef6KTh2exXl_YnopO1HIKVPwoJO4AvFabIA"/>
          <p:cNvPicPr>
            <a:picLocks noChangeAspect="1" noChangeArrowheads="1"/>
          </p:cNvPicPr>
          <p:nvPr/>
        </p:nvPicPr>
        <p:blipFill>
          <a:blip r:embed="rId2"/>
          <a:srcRect/>
          <a:stretch>
            <a:fillRect/>
          </a:stretch>
        </p:blipFill>
        <p:spPr bwMode="auto">
          <a:xfrm>
            <a:off x="5500694" y="1571612"/>
            <a:ext cx="3429024" cy="3429024"/>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97</TotalTime>
  <Words>1104</Words>
  <Application>Microsoft Office PowerPoint</Application>
  <PresentationFormat>Ekran Gösterisi (4:3)</PresentationFormat>
  <Paragraphs>229</Paragraphs>
  <Slides>33</Slides>
  <Notes>0</Notes>
  <HiddenSlides>0</HiddenSlides>
  <MMClips>0</MMClips>
  <ScaleCrop>false</ScaleCrop>
  <HeadingPairs>
    <vt:vector size="4" baseType="variant">
      <vt:variant>
        <vt:lpstr>Tema</vt:lpstr>
      </vt:variant>
      <vt:variant>
        <vt:i4>1</vt:i4>
      </vt:variant>
      <vt:variant>
        <vt:lpstr>Slayt Başlıkları</vt:lpstr>
      </vt:variant>
      <vt:variant>
        <vt:i4>33</vt:i4>
      </vt:variant>
    </vt:vector>
  </HeadingPairs>
  <TitlesOfParts>
    <vt:vector size="34" baseType="lpstr">
      <vt:lpstr>Zengin</vt:lpstr>
      <vt:lpstr>6-12 YAŞ  ÇOCUKLARIN GELİŞİM DÖNEMİ ÖZELLİKLERİ</vt:lpstr>
      <vt:lpstr>6 Yaş Gelişim Özellikleri </vt:lpstr>
      <vt:lpstr>PowerPoint Sunusu</vt:lpstr>
      <vt:lpstr>Zihin Gelişimi </vt:lpstr>
      <vt:lpstr>Dil Gelişimi </vt:lpstr>
      <vt:lpstr>Duygusal ve Sosyal Gelişim </vt:lpstr>
      <vt:lpstr>PowerPoint Sunusu</vt:lpstr>
      <vt:lpstr>7 Yaş Gelişim Özellikleri </vt:lpstr>
      <vt:lpstr>Dil gelişimi </vt:lpstr>
      <vt:lpstr>Zihin Gelişimi </vt:lpstr>
      <vt:lpstr>Duygusal Ve Sosyal Gelişim </vt:lpstr>
      <vt:lpstr>PowerPoint Sunusu</vt:lpstr>
      <vt:lpstr>8 - 9 Yaş Gelişim Özellikleri </vt:lpstr>
      <vt:lpstr>Dil gelişimi </vt:lpstr>
      <vt:lpstr>Zihin Gelişimi  </vt:lpstr>
      <vt:lpstr>PowerPoint Sunusu</vt:lpstr>
      <vt:lpstr>Duygusal Ve Sosyal Gelişim </vt:lpstr>
      <vt:lpstr>PowerPoint Sunusu</vt:lpstr>
      <vt:lpstr>9 - 10 Yaş Gelişim Özellikleri </vt:lpstr>
      <vt:lpstr>Zihin Gelişimi </vt:lpstr>
      <vt:lpstr>Duygusal ve Sosyal Gelişim </vt:lpstr>
      <vt:lpstr>PowerPoint Sunusu</vt:lpstr>
      <vt:lpstr>10 - 11 Yaş Gelişim Özellikleri   </vt:lpstr>
      <vt:lpstr>Sosyal Gelişim </vt:lpstr>
      <vt:lpstr>PowerPoint Sunusu</vt:lpstr>
      <vt:lpstr>Duygusal Gelişim </vt:lpstr>
      <vt:lpstr>PowerPoint Sunusu</vt:lpstr>
      <vt:lpstr>11 - 12 Yaş Gelişim Özellikleri </vt:lpstr>
      <vt:lpstr> Zihinsel Gelişim </vt:lpstr>
      <vt:lpstr>PowerPoint Sunusu</vt:lpstr>
      <vt:lpstr>Duygusal ve Sosyal Gelişim  </vt:lpstr>
      <vt:lpstr>PowerPoint Sunusu</vt:lpstr>
      <vt:lpstr>TEŞEKKÜRLER…   Bİlİnçlİ Aİleler sağlIKLI çocuklar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PC</dc:creator>
  <cp:lastModifiedBy>Hamur</cp:lastModifiedBy>
  <cp:revision>14</cp:revision>
  <dcterms:created xsi:type="dcterms:W3CDTF">2013-03-06T11:27:52Z</dcterms:created>
  <dcterms:modified xsi:type="dcterms:W3CDTF">2015-03-17T07:01:03Z</dcterms:modified>
</cp:coreProperties>
</file>