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317" r:id="rId3"/>
    <p:sldId id="319" r:id="rId4"/>
    <p:sldId id="321" r:id="rId5"/>
    <p:sldId id="320" r:id="rId6"/>
    <p:sldId id="322" r:id="rId7"/>
    <p:sldId id="305" r:id="rId8"/>
    <p:sldId id="306" r:id="rId9"/>
    <p:sldId id="308" r:id="rId10"/>
    <p:sldId id="323" r:id="rId11"/>
    <p:sldId id="307" r:id="rId12"/>
    <p:sldId id="325" r:id="rId13"/>
    <p:sldId id="326" r:id="rId14"/>
    <p:sldId id="327" r:id="rId15"/>
    <p:sldId id="328" r:id="rId16"/>
    <p:sldId id="314" r:id="rId17"/>
    <p:sldId id="329" r:id="rId18"/>
    <p:sldId id="330" r:id="rId19"/>
    <p:sldId id="331" r:id="rId20"/>
    <p:sldId id="332" r:id="rId21"/>
    <p:sldId id="333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49" autoAdjust="0"/>
    <p:restoredTop sz="94660"/>
  </p:normalViewPr>
  <p:slideViewPr>
    <p:cSldViewPr>
      <p:cViewPr varScale="1">
        <p:scale>
          <a:sx n="98" d="100"/>
          <a:sy n="98" d="100"/>
        </p:scale>
        <p:origin x="-8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EDE0A-D2BA-49CC-B609-0F930668CF6C}" type="datetimeFigureOut">
              <a:rPr lang="tr-TR" smtClean="0"/>
              <a:pPr/>
              <a:t>30.12.2015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93387-6AE8-419E-996E-82FE9D81887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2255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3387-6AE8-419E-996E-82FE9D81887B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3024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1E6125E-0934-4A1B-B986-914C3F3E42E2}" type="datetime1">
              <a:rPr lang="tr-TR" smtClean="0"/>
              <a:pPr/>
              <a:t>30.12.2015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88E4617-F85F-4B9F-B20E-ED9C0C910BD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416F-F6C8-4393-A46E-9B69DD90319C}" type="datetime1">
              <a:rPr lang="tr-TR" smtClean="0"/>
              <a:pPr/>
              <a:t>30.12.2015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4617-F85F-4B9F-B20E-ED9C0C910BD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5A46-859D-4D05-9DBB-DA9C3E37F9D8}" type="datetime1">
              <a:rPr lang="tr-TR" smtClean="0"/>
              <a:pPr/>
              <a:t>30.12.2015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4617-F85F-4B9F-B20E-ED9C0C910BD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A0EA151-E563-42D8-AB5E-713966FA4BA0}" type="datetime1">
              <a:rPr lang="tr-TR" smtClean="0"/>
              <a:pPr/>
              <a:t>30.12.2015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8E4617-F85F-4B9F-B20E-ED9C0C910BD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43C771D-F6AC-48A5-A5A4-AB06D9EEA985}" type="datetime1">
              <a:rPr lang="tr-TR" smtClean="0"/>
              <a:pPr/>
              <a:t>30.12.2015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88E4617-F85F-4B9F-B20E-ED9C0C910BD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7AA6-CBC0-46C3-BF44-8706CC62182D}" type="datetime1">
              <a:rPr lang="tr-TR" smtClean="0"/>
              <a:pPr/>
              <a:t>30.12.2015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4617-F85F-4B9F-B20E-ED9C0C910BD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1942-DD3C-415E-9D93-B559340BD748}" type="datetime1">
              <a:rPr lang="tr-TR" smtClean="0"/>
              <a:pPr/>
              <a:t>30.12.2015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4617-F85F-4B9F-B20E-ED9C0C910BD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A18E76-D43B-4F53-800E-22E63828EDA1}" type="datetime1">
              <a:rPr lang="tr-TR" smtClean="0"/>
              <a:pPr/>
              <a:t>30.12.2015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8E4617-F85F-4B9F-B20E-ED9C0C910BD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DDD8-FB7B-4C33-93FD-A8ECC6A4027E}" type="datetime1">
              <a:rPr lang="tr-TR" smtClean="0"/>
              <a:pPr/>
              <a:t>30.12.2015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4617-F85F-4B9F-B20E-ED9C0C910BD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029311-1858-4AE3-A9C3-80E83A055701}" type="datetime1">
              <a:rPr lang="tr-TR" smtClean="0"/>
              <a:pPr/>
              <a:t>30.12.2015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8E4617-F85F-4B9F-B20E-ED9C0C910BD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523FFE-B36D-43D9-B382-27D7F8B9C99E}" type="datetime1">
              <a:rPr lang="tr-TR" smtClean="0"/>
              <a:pPr/>
              <a:t>30.12.2015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8E4617-F85F-4B9F-B20E-ED9C0C910BD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1FF3947-B3D6-4D94-9171-32DEC1FEAA86}" type="datetime1">
              <a:rPr lang="tr-TR" smtClean="0"/>
              <a:pPr/>
              <a:t>30.12.2015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8E4617-F85F-4B9F-B20E-ED9C0C910BD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1857356" y="1428736"/>
            <a:ext cx="55723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dirty="0" smtClean="0">
                <a:latin typeface="+mj-lt"/>
              </a:rPr>
              <a:t>DİKKAT TOPLAMA </a:t>
            </a:r>
          </a:p>
          <a:p>
            <a:pPr algn="ctr"/>
            <a:r>
              <a:rPr lang="tr-TR" sz="4000" b="1" dirty="0" smtClean="0">
                <a:latin typeface="+mj-lt"/>
              </a:rPr>
              <a:t>TEKNİKLERİ</a:t>
            </a:r>
            <a:endParaRPr lang="tr-TR" sz="4000" b="1" dirty="0">
              <a:latin typeface="+mj-lt"/>
            </a:endParaRPr>
          </a:p>
        </p:txBody>
      </p:sp>
      <p:pic>
        <p:nvPicPr>
          <p:cNvPr id="16386" name="Picture 2" descr="http://www.prestijilaclama.com/blog/wp-content/uploads/dikk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143380"/>
            <a:ext cx="2448272" cy="2104051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3714744" y="3214686"/>
            <a:ext cx="250033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DUYGU GÜNEŞ</a:t>
            </a:r>
          </a:p>
          <a:p>
            <a:pPr algn="ctr"/>
            <a:r>
              <a:rPr lang="tr-TR" dirty="0" smtClean="0"/>
              <a:t>Psikolojik Danışman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57224" y="274638"/>
            <a:ext cx="7067576" cy="796908"/>
          </a:xfrm>
        </p:spPr>
        <p:txBody>
          <a:bodyPr/>
          <a:lstStyle/>
          <a:p>
            <a:r>
              <a:rPr lang="tr-TR" b="1" dirty="0" smtClean="0"/>
              <a:t>1. Kendinize Güvenin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smtClean="0"/>
              <a:t>Kişinin  yaptığı çalışmaya kendini vermesi, her şeyden önce o işin üstesinden geleceği konusunda kendine güvenmesini gerektirir. Yetersizlik duyguları içindeki bir öğrencinin, başarı sağlamak için, dikkatli bir çalışma ortamı içinde bulunması güçtür.</a:t>
            </a:r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548680"/>
            <a:ext cx="8197680" cy="594304"/>
          </a:xfrm>
        </p:spPr>
        <p:txBody>
          <a:bodyPr/>
          <a:lstStyle/>
          <a:p>
            <a:r>
              <a:rPr lang="tr-TR" b="1" dirty="0" smtClean="0"/>
              <a:t>Çalışma Hedeflerinizi Belirleyin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7158" y="1428736"/>
            <a:ext cx="8329642" cy="50966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Çalışmaya geçmeden önce öğrencinin kendisine </a:t>
            </a:r>
            <a:r>
              <a:rPr lang="tr-TR" b="1" dirty="0" smtClean="0"/>
              <a:t>erişebilir bir "hedef" </a:t>
            </a:r>
            <a:r>
              <a:rPr lang="tr-TR" dirty="0" smtClean="0"/>
              <a:t>seçmesi ve bu hedefi gerçekleştirmeden çalışmayı bırakmaması gerekir.</a:t>
            </a:r>
            <a:endParaRPr lang="tr-TR" i="1" dirty="0" smtClean="0"/>
          </a:p>
          <a:p>
            <a:pPr>
              <a:buNone/>
            </a:pPr>
            <a:endParaRPr lang="tr-TR" i="1" dirty="0" smtClean="0"/>
          </a:p>
          <a:p>
            <a:pPr>
              <a:buNone/>
            </a:pPr>
            <a:r>
              <a:rPr lang="tr-TR" i="1" dirty="0" smtClean="0"/>
              <a:t>Bir kağıda gelecek planlarınız hakkında </a:t>
            </a:r>
          </a:p>
          <a:p>
            <a:pPr>
              <a:buNone/>
            </a:pPr>
            <a:r>
              <a:rPr lang="tr-TR" i="1" dirty="0" smtClean="0"/>
              <a:t>sorular yazıp cevaplayabilirsiniz. </a:t>
            </a:r>
          </a:p>
          <a:p>
            <a:pPr>
              <a:buNone/>
            </a:pPr>
            <a:endParaRPr lang="tr-TR" i="1" dirty="0" smtClean="0"/>
          </a:p>
          <a:p>
            <a:pPr>
              <a:buNone/>
            </a:pPr>
            <a:r>
              <a:rPr lang="tr-TR" i="1" dirty="0" smtClean="0"/>
              <a:t>ÖRN: </a:t>
            </a:r>
          </a:p>
          <a:p>
            <a:pPr>
              <a:buNone/>
            </a:pPr>
            <a:r>
              <a:rPr lang="tr-TR" i="1" dirty="0" smtClean="0"/>
              <a:t>Hedeflediğin lise/üniversite  neresi?</a:t>
            </a:r>
          </a:p>
          <a:p>
            <a:pPr>
              <a:buNone/>
            </a:pPr>
            <a:r>
              <a:rPr lang="tr-TR" i="1" dirty="0" smtClean="0"/>
              <a:t>Kaç puanla girebilirsin?</a:t>
            </a:r>
          </a:p>
          <a:p>
            <a:pPr>
              <a:buNone/>
            </a:pPr>
            <a:r>
              <a:rPr lang="tr-TR" i="1" dirty="0" smtClean="0"/>
              <a:t>Hangi derslerin çok iyi olmalı?</a:t>
            </a:r>
          </a:p>
          <a:p>
            <a:pPr>
              <a:buNone/>
            </a:pPr>
            <a:r>
              <a:rPr lang="tr-TR" i="1" dirty="0" smtClean="0"/>
              <a:t>Sınavlarda hangi derslerde zorlanıyorsun?</a:t>
            </a:r>
          </a:p>
          <a:p>
            <a:pPr>
              <a:buNone/>
            </a:pPr>
            <a:r>
              <a:rPr lang="tr-TR" i="1" dirty="0" smtClean="0"/>
              <a:t>Günde kaç soru çözmem gerekir??</a:t>
            </a:r>
            <a:endParaRPr lang="tr-TR" dirty="0" smtClean="0"/>
          </a:p>
          <a:p>
            <a:pPr algn="ctr">
              <a:buNone/>
            </a:pPr>
            <a:r>
              <a:rPr lang="tr-TR" b="1" dirty="0" smtClean="0"/>
              <a:t>Hedef doğrultusundaki bu tür bir çalışma kararlılığı, dikkati toplamada itici güç olacaktır</a:t>
            </a:r>
          </a:p>
          <a:p>
            <a:endParaRPr lang="tr-TR" dirty="0">
              <a:latin typeface="+mj-lt"/>
            </a:endParaRPr>
          </a:p>
        </p:txBody>
      </p:sp>
      <p:pic>
        <p:nvPicPr>
          <p:cNvPr id="11266" name="Picture 2" descr="http://karaevlimustafa.com/wp-content/uploads/2012/12/hedef-belirlem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357430"/>
            <a:ext cx="2449827" cy="3153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tr-TR" b="1" dirty="0" smtClean="0"/>
              <a:t>Çalışma Amacınızı Belirleyin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01014" cy="4873752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  Yapılan her işin kendine özgü belirli bir amacı bulunur. </a:t>
            </a:r>
          </a:p>
          <a:p>
            <a:pPr>
              <a:buNone/>
            </a:pPr>
            <a:r>
              <a:rPr lang="tr-TR" dirty="0" smtClean="0"/>
              <a:t>           Amaçsız çalışma olamaz. Öğrenci, "Ben bu </a:t>
            </a:r>
            <a:r>
              <a:rPr lang="tr-TR" dirty="0" smtClean="0">
                <a:latin typeface="Century Schoolbook" pitchFamily="18" charset="0"/>
              </a:rPr>
              <a:t>çalışmayı</a:t>
            </a:r>
            <a:r>
              <a:rPr lang="tr-TR" dirty="0" smtClean="0"/>
              <a:t> neden yapacağım" diyerek kendisine sorduğunda, bu soruya vereceği yanıt, o çalışmanın öğrenci için ne amaçla yapıldığını gösterir. </a:t>
            </a:r>
          </a:p>
          <a:p>
            <a:endParaRPr lang="tr-TR" dirty="0"/>
          </a:p>
        </p:txBody>
      </p:sp>
      <p:pic>
        <p:nvPicPr>
          <p:cNvPr id="5" name="Picture 2" descr="D:\duyguu\SUNUMLAR\sunu resimleri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429132"/>
            <a:ext cx="3357586" cy="1752600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4000496" y="4500571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Yaptığı işin amacını bilmek, öğrencinin bu işi benimseyip, ona sahip çıkmasına ve iş için kendisini güdülemesine yardımcı olur.</a:t>
            </a:r>
            <a:endParaRPr lang="tr-TR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86808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Çalışma Planınızla İlgili Kararlar Alın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tr-TR" sz="2000" b="1" dirty="0" smtClean="0"/>
              <a:t>Neyi, ne zaman, nerede ve nasıl çalışacağını bilmeyen bir kişinin, yapacağı çalışma için, gerekli olan dikkati gösterebileceğini söylemek olanaksızdır. </a:t>
            </a:r>
          </a:p>
          <a:p>
            <a:pPr>
              <a:buNone/>
            </a:pPr>
            <a:r>
              <a:rPr lang="tr-TR" b="1" dirty="0" smtClean="0"/>
              <a:t> </a:t>
            </a:r>
            <a:r>
              <a:rPr lang="tr-TR" dirty="0" smtClean="0"/>
              <a:t>Çalışılacak konu üzerinde dikkatin toplanabilmesi için, gerekli kararların verilmiş olması gerekir. </a:t>
            </a:r>
          </a:p>
          <a:p>
            <a:pPr>
              <a:buNone/>
            </a:pPr>
            <a:r>
              <a:rPr lang="tr-TR" dirty="0" smtClean="0"/>
              <a:t>Hangi ders daha önce çalışılacaktır? Çalışılacak ders için hangi yöntemler kullanılacaktır? Çalışmada kullanılacak araç - gereçler nelerdir? vb. türdeki bütün soruların yanıtlarını vermeden çalışmaya başlamamak gerekir.</a:t>
            </a:r>
          </a:p>
          <a:p>
            <a:endParaRPr lang="tr-TR" dirty="0"/>
          </a:p>
        </p:txBody>
      </p:sp>
      <p:pic>
        <p:nvPicPr>
          <p:cNvPr id="7170" name="Picture 2" descr="D:\duyguu\SUNUMLAR\sunu resimleri\ders-çalış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719336"/>
            <a:ext cx="3000364" cy="2138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Konuya Merak Duyun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tr-TR" sz="2800" dirty="0" smtClean="0"/>
          </a:p>
          <a:p>
            <a:pPr algn="ctr">
              <a:buNone/>
            </a:pPr>
            <a:endParaRPr lang="tr-TR" sz="2800" dirty="0" smtClean="0"/>
          </a:p>
          <a:p>
            <a:pPr algn="ctr">
              <a:buNone/>
            </a:pPr>
            <a:r>
              <a:rPr lang="tr-TR" sz="2800" dirty="0" smtClean="0"/>
              <a:t>     Öğrencinin kendisini konuya vermesinde, ona karşı merak duymasının ayrı bir önemi vardır. </a:t>
            </a:r>
          </a:p>
          <a:p>
            <a:pPr algn="ctr">
              <a:buNone/>
            </a:pPr>
            <a:r>
              <a:rPr lang="tr-TR" sz="2800" b="1" dirty="0" smtClean="0"/>
              <a:t>Gerçek merak, dikkati toplamayı sağlayan itici güçtür. </a:t>
            </a:r>
          </a:p>
          <a:p>
            <a:pPr algn="ctr">
              <a:buNone/>
            </a:pPr>
            <a:r>
              <a:rPr lang="tr-TR" sz="2800" dirty="0" smtClean="0"/>
              <a:t>Bir şey ancak merak edildiği oranda öğrenilir.</a:t>
            </a:r>
          </a:p>
          <a:p>
            <a:endParaRPr lang="tr-TR" dirty="0"/>
          </a:p>
        </p:txBody>
      </p:sp>
      <p:pic>
        <p:nvPicPr>
          <p:cNvPr id="8194" name="Picture 2" descr="D:\duyguu\SUNUMLAR\sunu resimleri\etkin-dinlem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0"/>
            <a:ext cx="1504952" cy="1504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Çalışma Mekânınızı Düzenleyin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b="1" dirty="0" smtClean="0"/>
              <a:t>Öğrenme için en uygun fiziksel </a:t>
            </a:r>
            <a:r>
              <a:rPr lang="tr-TR" b="1" dirty="0" err="1" smtClean="0"/>
              <a:t>koşullarıyaratmaya</a:t>
            </a:r>
            <a:r>
              <a:rPr lang="tr-TR" b="1" dirty="0" smtClean="0"/>
              <a:t> çalışmak, dikkatin toplanabilmesi için bir gerekliliktir</a:t>
            </a:r>
            <a:r>
              <a:rPr lang="tr-TR" dirty="0" smtClean="0"/>
              <a:t>. 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  Öncelikle çalışmaya uygun bir ışık altında yapılmalı ve ışık arkadan gelecek biçimde oturulmalıdır. Çalışma yeri çok sıcak olmamalıdır. Masanızın üzerinde çalışacağınız konuyla ilgili olmayan eşyalar yer almamalıdır.</a:t>
            </a:r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9" name="Picture 3" descr="D:\duyguu\SUNUMLAR\sunu resimleri\images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42852"/>
            <a:ext cx="1714512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74638"/>
            <a:ext cx="6858048" cy="796908"/>
          </a:xfrm>
        </p:spPr>
        <p:txBody>
          <a:bodyPr>
            <a:normAutofit fontScale="90000"/>
          </a:bodyPr>
          <a:lstStyle/>
          <a:p>
            <a:r>
              <a:rPr lang="tr-TR" sz="1800" b="1" i="1" dirty="0" smtClean="0"/>
              <a:t>Dikkati dağıtan her şey uzaklaştırılmalı</a:t>
            </a:r>
            <a:r>
              <a:rPr lang="tr-TR" b="1" i="1" dirty="0" smtClean="0"/>
              <a:t/>
            </a:r>
            <a:br>
              <a:rPr lang="tr-TR" b="1" i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b="1" i="1" dirty="0" smtClean="0">
                <a:latin typeface="+mj-lt"/>
              </a:rPr>
              <a:t>Dikkati dağıtan her şey uzaklaştırılmalı</a:t>
            </a:r>
          </a:p>
          <a:p>
            <a:pPr>
              <a:buNone/>
            </a:pPr>
            <a:endParaRPr lang="tr-TR" dirty="0" smtClean="0">
              <a:latin typeface="+mj-lt"/>
            </a:endParaRPr>
          </a:p>
          <a:p>
            <a:pPr>
              <a:buNone/>
            </a:pPr>
            <a:r>
              <a:rPr lang="tr-TR" dirty="0" smtClean="0">
                <a:latin typeface="+mj-lt"/>
              </a:rPr>
              <a:t>Ders çalışılan ortamda dikkat dağıtan her şey </a:t>
            </a:r>
          </a:p>
          <a:p>
            <a:pPr>
              <a:buNone/>
            </a:pPr>
            <a:r>
              <a:rPr lang="tr-TR" dirty="0" smtClean="0">
                <a:latin typeface="+mj-lt"/>
              </a:rPr>
              <a:t>uzaklaştırılmalıdır. </a:t>
            </a:r>
          </a:p>
          <a:p>
            <a:pPr>
              <a:buNone/>
            </a:pPr>
            <a:r>
              <a:rPr lang="tr-TR" dirty="0" smtClean="0">
                <a:latin typeface="+mj-lt"/>
              </a:rPr>
              <a:t>Televizyon, bilgisayar, cep telefonu kapatılmalıdır.</a:t>
            </a:r>
          </a:p>
          <a:p>
            <a:pPr>
              <a:buNone/>
            </a:pPr>
            <a:r>
              <a:rPr lang="tr-TR" dirty="0" smtClean="0">
                <a:latin typeface="+mj-lt"/>
              </a:rPr>
              <a:t>                                            </a:t>
            </a:r>
          </a:p>
          <a:p>
            <a:endParaRPr lang="tr-TR" dirty="0">
              <a:latin typeface="+mj-lt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0"/>
            <a:ext cx="161925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14818"/>
            <a:ext cx="16192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143380"/>
            <a:ext cx="242889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/>
          <a:lstStyle/>
          <a:p>
            <a:pPr algn="ctr"/>
            <a:r>
              <a:rPr lang="tr-TR" b="1" dirty="0" smtClean="0"/>
              <a:t>Sistemli Şekilde Çalışın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b="1" dirty="0" smtClean="0"/>
              <a:t>    Planlı çalışma, dikkatin konuya toplanmasına yardımcı olan bir alışkanlıktır</a:t>
            </a:r>
            <a:r>
              <a:rPr lang="tr-TR" dirty="0" smtClean="0"/>
              <a:t>. </a:t>
            </a:r>
          </a:p>
          <a:p>
            <a:pPr algn="ctr">
              <a:buNone/>
            </a:pPr>
            <a:r>
              <a:rPr lang="tr-TR" dirty="0" smtClean="0"/>
              <a:t>Planlı çalışma yoluyla öğrenci konuya kendisini daha kolayca verdiği gibi, dikkatinin hemen dağılması da önlenerek çalışmada etkililik süresi arttırılır.</a:t>
            </a:r>
          </a:p>
          <a:p>
            <a:endParaRPr lang="tr-TR" dirty="0"/>
          </a:p>
        </p:txBody>
      </p:sp>
      <p:pic>
        <p:nvPicPr>
          <p:cNvPr id="5" name="Picture 2" descr="http://www.ere.net/wp-content/uploads/2012/03/bigstock_Checklist_4079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4572008"/>
            <a:ext cx="4714907" cy="1880188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4357686" y="5000636"/>
            <a:ext cx="39290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r-TR" sz="1400" b="1" dirty="0" smtClean="0"/>
              <a:t>Her gün için yapılacak işler listesi hazırlanmalı ve yapıldıkça </a:t>
            </a:r>
          </a:p>
          <a:p>
            <a:pPr algn="ctr">
              <a:buNone/>
            </a:pPr>
            <a:r>
              <a:rPr lang="tr-TR" sz="1400" b="1" dirty="0" smtClean="0"/>
              <a:t>yanına işaret koyulmalıdır.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57224" y="274638"/>
            <a:ext cx="7067576" cy="796908"/>
          </a:xfrm>
        </p:spPr>
        <p:txBody>
          <a:bodyPr/>
          <a:lstStyle/>
          <a:p>
            <a:r>
              <a:rPr lang="tr-TR" dirty="0" smtClean="0"/>
              <a:t>ZAMAN PLANLAMASI YAPIN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b="1" i="1" dirty="0" smtClean="0"/>
              <a:t>Ders çalışma saatlerini düzenleme</a:t>
            </a:r>
            <a:endParaRPr lang="tr-TR" b="1" dirty="0" smtClean="0"/>
          </a:p>
          <a:p>
            <a:r>
              <a:rPr lang="tr-TR" dirty="0" smtClean="0"/>
              <a:t>Araştırmalar gece  uykusunun önemini ortaya çıkarmıştır. Bu nedenle çalışmalarınızı uyku saatleri dışında organize etmeniz önemlidir.</a:t>
            </a:r>
          </a:p>
          <a:p>
            <a:endParaRPr lang="tr-TR" dirty="0"/>
          </a:p>
        </p:txBody>
      </p:sp>
      <p:pic>
        <p:nvPicPr>
          <p:cNvPr id="5" name="Picture 2" descr="http://3.bp.blogspot.com/-3_ng2SEvFhA/TnpB6_ZpNoI/AAAAAAAAADY/ndgizFB7rbk/s1600/bigstockphoto_turn_back_time_10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501008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Çalışma öncesi yeterince dinlenmiş olun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Aşırı duyarlılık, karamsarlık, isteksizlik, bedensel yorgunluk, uyumsuzluk gibi nedenlerle beliren bitkinliğe düşmemek için, her zaman ayni biçimde olan çalışma yöntemlerinden kaçınılmalıdır.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DİKKAT NEDİR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71472" y="1785926"/>
            <a:ext cx="7353328" cy="4688026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Düşünceyi belli bir şey üstünde yoğunlaştırabilme gücü</a:t>
            </a:r>
          </a:p>
          <a:p>
            <a:pPr>
              <a:buNone/>
            </a:pPr>
            <a:r>
              <a:rPr lang="tr-TR" dirty="0" smtClean="0"/>
              <a:t>Gereken işe gerektiği kadar gerekli süre zarfında odaklanabilmek</a:t>
            </a:r>
          </a:p>
          <a:p>
            <a:pPr>
              <a:buNone/>
            </a:pPr>
            <a:r>
              <a:rPr lang="tr-TR" dirty="0" smtClean="0"/>
              <a:t>Dikkat ;bilincin odağıdır Nesnel olarak,bütün duyumsal ya da belleğe yerleştirilmiş bilgilerden,daha sonra kullanmak için bir bölümünü seçmeyi gerektirir.</a:t>
            </a:r>
            <a:endParaRPr lang="tr-TR" dirty="0"/>
          </a:p>
        </p:txBody>
      </p:sp>
      <p:pic>
        <p:nvPicPr>
          <p:cNvPr id="5" name="4 Resim" descr="harfler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643702" y="500042"/>
            <a:ext cx="1428750" cy="1285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214290"/>
            <a:ext cx="7353328" cy="1571612"/>
          </a:xfrm>
        </p:spPr>
        <p:txBody>
          <a:bodyPr>
            <a:noAutofit/>
          </a:bodyPr>
          <a:lstStyle/>
          <a:p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>Bütün uğraşlara ve denemelere karşın dikkatinizi yine de istenilen konu üzerine yoğunlaştıramıyorsanız ve amaca ulaşamıyorsanız, aşağıdaki önerileri uygulamaya çalışmak yararlı olabilir:</a:t>
            </a:r>
            <a:br>
              <a:rPr lang="tr-TR" sz="2000" dirty="0" smtClean="0"/>
            </a:b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Çalışma sırasında kendinizi çok dikkat isteyen bir ortam içinde (örneğin, sınıfta ders dinlerken) düşünebilirsiniz.</a:t>
            </a:r>
          </a:p>
          <a:p>
            <a:r>
              <a:rPr lang="tr-TR" dirty="0" smtClean="0"/>
              <a:t>Başkaları ile çalışmayı deneyebilirsiniz.</a:t>
            </a:r>
          </a:p>
          <a:p>
            <a:r>
              <a:rPr lang="tr-TR" dirty="0" smtClean="0"/>
              <a:t>Öğreneceğiniz konuyu anlamlı küçük parçalara ayırarak çalışmayı deneyebilirsiniz. Böylece bir küçük çalışma parçasını öğrendikçe, bu sizde başarı duygusu uyandıracak ve dikkatinin daha kolayca toplamasını sağlayacaktır.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tr-TR" sz="3200" b="1" dirty="0" smtClean="0"/>
          </a:p>
          <a:p>
            <a:pPr algn="ctr">
              <a:buNone/>
            </a:pPr>
            <a:r>
              <a:rPr lang="tr-TR" sz="3200" b="1" dirty="0" smtClean="0"/>
              <a:t>HAYATINIZDAKİ </a:t>
            </a:r>
            <a:r>
              <a:rPr lang="tr-TR" sz="3200" b="1" dirty="0" smtClean="0"/>
              <a:t>TÜM BAŞARILARIN BİLİNÇLİ BİR ÇABA VE SABRIN ÜRÜNÜ OLDUĞUNU UNUTMAYIN!!!</a:t>
            </a:r>
            <a:endParaRPr lang="tr-TR" sz="3200" dirty="0" smtClean="0"/>
          </a:p>
          <a:p>
            <a:endParaRPr lang="tr-TR" dirty="0"/>
          </a:p>
        </p:txBody>
      </p:sp>
      <p:pic>
        <p:nvPicPr>
          <p:cNvPr id="1026" name="Picture 2" descr="C:\Users\exper\Desktop\pdr\sunular\SUNULAR\sunu resim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42852"/>
            <a:ext cx="3571900" cy="1628775"/>
          </a:xfrm>
          <a:prstGeom prst="rect">
            <a:avLst/>
          </a:prstGeom>
          <a:noFill/>
        </p:spPr>
      </p:pic>
      <p:pic>
        <p:nvPicPr>
          <p:cNvPr id="1027" name="Picture 3" descr="C:\Users\exper\Desktop\pdr\sunular\SUNULAR\sunu resim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786322"/>
            <a:ext cx="3571900" cy="186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DİKKATİ DAĞITAN NEDENLER NELERDİR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758006" cy="4329130"/>
          </a:xfrm>
        </p:spPr>
        <p:txBody>
          <a:bodyPr/>
          <a:lstStyle/>
          <a:p>
            <a:r>
              <a:rPr lang="tr-TR" dirty="0" smtClean="0"/>
              <a:t>  Önemsiz sorunların zihni oyalaması.</a:t>
            </a:r>
          </a:p>
          <a:p>
            <a:r>
              <a:rPr lang="tr-TR" dirty="0" smtClean="0"/>
              <a:t> Duygusal sorunların olması: (Duygusal sorunlar, öğrencinin zihnini bir kısır döngüye sokar. Bu durumda gerçekçi olup, duygularımızla değil aklımızla hareket edip bu sorunlardan kendimizi korumalıyız).</a:t>
            </a:r>
          </a:p>
          <a:p>
            <a:r>
              <a:rPr lang="tr-TR" dirty="0" smtClean="0"/>
              <a:t>  Çalışırken gereksiz ayrıntılara dalınması.</a:t>
            </a:r>
          </a:p>
          <a:p>
            <a:r>
              <a:rPr lang="tr-TR" dirty="0" smtClean="0"/>
              <a:t>  Çevrede olumsuz uyarıcıların olması.</a:t>
            </a:r>
          </a:p>
          <a:p>
            <a:r>
              <a:rPr lang="tr-TR" dirty="0" smtClean="0"/>
              <a:t>  Öğrencilerde yetersizlik duygularının bulunması.</a:t>
            </a:r>
          </a:p>
          <a:p>
            <a:endParaRPr lang="tr-TR" dirty="0"/>
          </a:p>
        </p:txBody>
      </p:sp>
      <p:pic>
        <p:nvPicPr>
          <p:cNvPr id="6" name="Picture 2" descr="D:\duyguu\SUNUMLAR\sunu resimleri\d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714752"/>
            <a:ext cx="1905434" cy="1905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  Öğrenilecek bilgilerin zor ve karmaşık olması.</a:t>
            </a:r>
          </a:p>
          <a:p>
            <a:r>
              <a:rPr lang="tr-TR" dirty="0" smtClean="0"/>
              <a:t>  Düzensiz ve amaçsız çalışılması.</a:t>
            </a:r>
          </a:p>
          <a:p>
            <a:r>
              <a:rPr lang="tr-TR" dirty="0" smtClean="0"/>
              <a:t>  Müzik dinleyerek, televizyon izleyerek veya sakız çiğneyerek ders çalışılması.</a:t>
            </a:r>
          </a:p>
          <a:p>
            <a:r>
              <a:rPr lang="tr-TR" dirty="0" smtClean="0"/>
              <a:t>  Zorlanılan derslerin bulunması.</a:t>
            </a:r>
          </a:p>
          <a:p>
            <a:r>
              <a:rPr lang="tr-TR" dirty="0" smtClean="0"/>
              <a:t>  Yatarak ders çalışılması.</a:t>
            </a:r>
          </a:p>
          <a:p>
            <a:r>
              <a:rPr lang="tr-TR" dirty="0" smtClean="0"/>
              <a:t>  Çalışma anında uygun dinlenme aralıkları verilmemesi.</a:t>
            </a:r>
          </a:p>
          <a:p>
            <a:endParaRPr lang="tr-TR" dirty="0"/>
          </a:p>
        </p:txBody>
      </p:sp>
      <p:pic>
        <p:nvPicPr>
          <p:cNvPr id="4098" name="Picture 2" descr="D:\duyguu\SUNUMLAR\sunu resimleri\y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0"/>
            <a:ext cx="1905000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çerik Yer Tutucusu"/>
          <p:cNvSpPr>
            <a:spLocks noGrp="1"/>
          </p:cNvSpPr>
          <p:nvPr>
            <p:ph sz="quarter" idx="1"/>
          </p:nvPr>
        </p:nvSpPr>
        <p:spPr>
          <a:xfrm>
            <a:off x="714348" y="2285992"/>
            <a:ext cx="7210452" cy="4187960"/>
          </a:xfrm>
        </p:spPr>
        <p:txBody>
          <a:bodyPr/>
          <a:lstStyle/>
          <a:p>
            <a:r>
              <a:rPr lang="tr-TR" dirty="0" smtClean="0"/>
              <a:t>  Motivasyon eksikliği, isteksizliği.</a:t>
            </a:r>
          </a:p>
          <a:p>
            <a:r>
              <a:rPr lang="tr-TR" dirty="0" smtClean="0"/>
              <a:t>  Motivasyon  konusunda bir alışkanlığa sahip olmama.</a:t>
            </a:r>
          </a:p>
          <a:p>
            <a:r>
              <a:rPr lang="tr-TR" dirty="0" smtClean="0"/>
              <a:t>  Konu üzerinde çalışırken, konu dışındaki bir sorunun zihni rahatsız etmesidir.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5123" name="Picture 3" descr="D:\duyguu\SUNUMLAR\sunu resimleri\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500570"/>
            <a:ext cx="3028949" cy="1857372"/>
          </a:xfrm>
          <a:prstGeom prst="rect">
            <a:avLst/>
          </a:prstGeom>
          <a:noFill/>
        </p:spPr>
      </p:pic>
      <p:pic>
        <p:nvPicPr>
          <p:cNvPr id="5124" name="Picture 4" descr="D:\duyguu\SUNUMLAR\sunu resimleri\soru ısaret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5500726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3600" dirty="0" smtClean="0"/>
              <a:t>FAKAT UNUTULMAMALIDIR Kİ !!</a:t>
            </a:r>
          </a:p>
          <a:p>
            <a:pPr algn="ctr"/>
            <a:endParaRPr lang="tr-TR" sz="3600" b="1" dirty="0" smtClean="0"/>
          </a:p>
          <a:p>
            <a:pPr algn="ctr">
              <a:buNone/>
            </a:pPr>
            <a:r>
              <a:rPr lang="tr-TR" sz="3600" b="1" dirty="0" smtClean="0"/>
              <a:t>DİKKAT</a:t>
            </a:r>
            <a:r>
              <a:rPr lang="tr-TR" sz="3600" dirty="0" smtClean="0">
                <a:solidFill>
                  <a:schemeClr val="accent1">
                    <a:lumMod val="75000"/>
                  </a:schemeClr>
                </a:solidFill>
              </a:rPr>
              <a:t>, ALIŞTIRMALARLA KAZANILAN VE GELİŞTİRİLEN BİR ÖZELLİKTİR.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357166"/>
            <a:ext cx="8029400" cy="1000132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/>
              <a:t>Dikkat toplamak için neler yapılabilir???</a:t>
            </a:r>
            <a:endParaRPr lang="tr-TR" sz="3600" b="1" dirty="0"/>
          </a:p>
        </p:txBody>
      </p:sp>
      <p:sp>
        <p:nvSpPr>
          <p:cNvPr id="4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sz="2400" dirty="0" smtClean="0">
                <a:latin typeface="+mj-lt"/>
              </a:rPr>
              <a:t>Dikkat toplama, insanın dikkatini bilinçli olarak belirli bir noktaya toplayabilme becerisidir. </a:t>
            </a:r>
          </a:p>
          <a:p>
            <a:pPr algn="ctr">
              <a:buNone/>
            </a:pPr>
            <a:endParaRPr lang="tr-TR" sz="2400" dirty="0" smtClean="0">
              <a:latin typeface="+mj-lt"/>
            </a:endParaRPr>
          </a:p>
          <a:p>
            <a:pPr algn="ctr">
              <a:buNone/>
            </a:pPr>
            <a:endParaRPr lang="tr-TR" sz="2400" dirty="0" smtClean="0">
              <a:latin typeface="+mj-lt"/>
            </a:endParaRPr>
          </a:p>
          <a:p>
            <a:pPr algn="ctr">
              <a:buNone/>
            </a:pPr>
            <a:endParaRPr lang="tr-TR" sz="2400" dirty="0" smtClean="0">
              <a:latin typeface="+mj-lt"/>
            </a:endParaRPr>
          </a:p>
          <a:p>
            <a:pPr algn="ctr">
              <a:buNone/>
            </a:pPr>
            <a:endParaRPr lang="tr-TR" sz="2400" dirty="0" smtClean="0">
              <a:latin typeface="+mj-lt"/>
            </a:endParaRPr>
          </a:p>
          <a:p>
            <a:pPr algn="ctr">
              <a:buNone/>
            </a:pPr>
            <a:endParaRPr lang="tr-TR" sz="2400" dirty="0" smtClean="0">
              <a:latin typeface="+mj-lt"/>
            </a:endParaRPr>
          </a:p>
          <a:p>
            <a:pPr algn="ctr">
              <a:buNone/>
            </a:pPr>
            <a:endParaRPr lang="tr-TR" sz="2400" dirty="0" smtClean="0">
              <a:latin typeface="+mj-lt"/>
            </a:endParaRPr>
          </a:p>
          <a:p>
            <a:pPr algn="ctr">
              <a:buNone/>
            </a:pPr>
            <a:r>
              <a:rPr lang="tr-TR" sz="2400" dirty="0" smtClean="0">
                <a:latin typeface="+mj-lt"/>
              </a:rPr>
              <a:t>Dalgınlık ve düzensizliği bir yana bırakıp algımızı, düşüncemizi o anki yaşantıya toplama, içten ve dıştan gelen bütün bozucu faktörlere yönelmeme ve uzun bir süre bir nesneyle ilgilenmek için dikkatimizi zorlama becerisidir.  </a:t>
            </a:r>
            <a:endParaRPr lang="tr-TR" sz="2400" dirty="0">
              <a:latin typeface="+mj-lt"/>
            </a:endParaRPr>
          </a:p>
        </p:txBody>
      </p:sp>
      <p:pic>
        <p:nvPicPr>
          <p:cNvPr id="14340" name="Picture 4" descr="http://www.cocukvegenc.com/upload_x/fck/image/dikkat%20eksikligi%20ve%20hiperaktivite%20bozuklu%C4%9Fu%20dehb%2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348880"/>
            <a:ext cx="3337941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Dikkat,</a:t>
            </a:r>
          </a:p>
          <a:p>
            <a:r>
              <a:rPr lang="tr-TR" dirty="0" smtClean="0"/>
              <a:t> öncelik belirleme, </a:t>
            </a:r>
          </a:p>
          <a:p>
            <a:r>
              <a:rPr lang="tr-TR" dirty="0" smtClean="0"/>
              <a:t>sıraya koyma, </a:t>
            </a:r>
          </a:p>
          <a:p>
            <a:r>
              <a:rPr lang="tr-TR" dirty="0" smtClean="0"/>
              <a:t>planlama ve düzenleme </a:t>
            </a:r>
          </a:p>
          <a:p>
            <a:pPr>
              <a:buNone/>
            </a:pPr>
            <a:r>
              <a:rPr lang="tr-TR" dirty="0" smtClean="0"/>
              <a:t>işlemlerinin tümünü içeren genel bir kavramdır.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Bilinçli çalışmanın temeli, çalışmanın ne amaçla </a:t>
            </a:r>
          </a:p>
          <a:p>
            <a:pPr>
              <a:buNone/>
            </a:pPr>
            <a:r>
              <a:rPr lang="tr-TR" dirty="0" smtClean="0"/>
              <a:t>yapıldığının öğrenci tarafından açık seçik bilinmesi </a:t>
            </a:r>
          </a:p>
          <a:p>
            <a:pPr>
              <a:buNone/>
            </a:pPr>
            <a:r>
              <a:rPr lang="tr-TR" dirty="0" smtClean="0"/>
              <a:t>gerekir. </a:t>
            </a:r>
          </a:p>
          <a:p>
            <a:pPr>
              <a:buNone/>
            </a:pPr>
            <a:r>
              <a:rPr lang="tr-TR" dirty="0" smtClean="0"/>
              <a:t>Yaptığı işin amacını bilmek, öğrencinin bu işi </a:t>
            </a:r>
          </a:p>
          <a:p>
            <a:pPr>
              <a:buNone/>
            </a:pPr>
            <a:r>
              <a:rPr lang="tr-TR" dirty="0" smtClean="0"/>
              <a:t>benimseyip ona sahip çıkmasına ve iş için kendisini </a:t>
            </a:r>
          </a:p>
          <a:p>
            <a:pPr>
              <a:buNone/>
            </a:pPr>
            <a:r>
              <a:rPr lang="tr-TR" dirty="0" smtClean="0"/>
              <a:t>güdülemesine yardımcı olur.</a:t>
            </a:r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/>
              <a:t>Çözüm Yolları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12290" name="Picture 2" descr="http://ugurozmen.com/wp-content/be_posi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519777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2056</TotalTime>
  <Words>828</Words>
  <Application>Microsoft Office PowerPoint</Application>
  <PresentationFormat>Ekran Gösterisi (4:3)</PresentationFormat>
  <Paragraphs>108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Cumba</vt:lpstr>
      <vt:lpstr>Slayt 1</vt:lpstr>
      <vt:lpstr>DİKKAT NEDİR</vt:lpstr>
      <vt:lpstr>DİKKATİ DAĞITAN NEDENLER NELERDİR</vt:lpstr>
      <vt:lpstr>Slayt 4</vt:lpstr>
      <vt:lpstr>Slayt 5</vt:lpstr>
      <vt:lpstr>Slayt 6</vt:lpstr>
      <vt:lpstr>Dikkat toplamak için neler yapılabilir???</vt:lpstr>
      <vt:lpstr>Slayt 8</vt:lpstr>
      <vt:lpstr>Çözüm Yolları </vt:lpstr>
      <vt:lpstr>1. Kendinize Güvenin</vt:lpstr>
      <vt:lpstr>Çalışma Hedeflerinizi Belirleyin</vt:lpstr>
      <vt:lpstr>Çalışma Amacınızı Belirleyin</vt:lpstr>
      <vt:lpstr>Çalışma Planınızla İlgili Kararlar Alın </vt:lpstr>
      <vt:lpstr>Konuya Merak Duyun</vt:lpstr>
      <vt:lpstr>Çalışma Mekânınızı Düzenleyin</vt:lpstr>
      <vt:lpstr>Dikkati dağıtan her şey uzaklaştırılmalı </vt:lpstr>
      <vt:lpstr>Sistemli Şekilde Çalışın</vt:lpstr>
      <vt:lpstr>ZAMAN PLANLAMASI YAPIN</vt:lpstr>
      <vt:lpstr>Çalışma öncesi yeterince dinlenmiş olun</vt:lpstr>
      <vt:lpstr>        Bütün uğraşlara ve denemelere karşın dikkatinizi yine de istenilen konu üzerine yoğunlaştıramıyorsanız ve amaca ulaşamıyorsanız, aşağıdaki önerileri uygulamaya çalışmak yararlı olabilir: 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argem02</dc:creator>
  <cp:lastModifiedBy>exper</cp:lastModifiedBy>
  <cp:revision>139</cp:revision>
  <dcterms:created xsi:type="dcterms:W3CDTF">2013-10-23T06:59:47Z</dcterms:created>
  <dcterms:modified xsi:type="dcterms:W3CDTF">2015-12-30T12:33:58Z</dcterms:modified>
</cp:coreProperties>
</file>