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sldIdLst>
    <p:sldId id="292" r:id="rId2"/>
    <p:sldId id="293" r:id="rId3"/>
    <p:sldId id="257" r:id="rId4"/>
    <p:sldId id="258" r:id="rId5"/>
    <p:sldId id="276" r:id="rId6"/>
    <p:sldId id="277" r:id="rId7"/>
    <p:sldId id="278" r:id="rId8"/>
    <p:sldId id="262" r:id="rId9"/>
    <p:sldId id="279" r:id="rId10"/>
    <p:sldId id="280" r:id="rId11"/>
    <p:sldId id="282" r:id="rId12"/>
    <p:sldId id="281" r:id="rId13"/>
    <p:sldId id="271" r:id="rId14"/>
    <p:sldId id="272" r:id="rId15"/>
    <p:sldId id="283" r:id="rId16"/>
    <p:sldId id="291" r:id="rId17"/>
    <p:sldId id="290" r:id="rId18"/>
    <p:sldId id="286" r:id="rId19"/>
    <p:sldId id="287" r:id="rId20"/>
    <p:sldId id="289" r:id="rId21"/>
  </p:sldIdLst>
  <p:sldSz cx="9144000" cy="6858000" type="screen4x3"/>
  <p:notesSz cx="6858000" cy="9144000"/>
  <p:defaultTextStyle>
    <a:defPPr>
      <a:defRPr lang="en-US"/>
    </a:defPPr>
    <a:lvl1pPr algn="ctr" rtl="0" fontAlgn="base">
      <a:spcBef>
        <a:spcPct val="20000"/>
      </a:spcBef>
      <a:spcAft>
        <a:spcPct val="0"/>
      </a:spcAft>
      <a:buClr>
        <a:schemeClr val="folHlink"/>
      </a:buClr>
      <a:buSzPct val="75000"/>
      <a:buFont typeface="Wingdings" pitchFamily="2" charset="2"/>
      <a:buChar char="n"/>
      <a:defRPr sz="3600" kern="1200">
        <a:solidFill>
          <a:schemeClr val="tx1"/>
        </a:solidFill>
        <a:latin typeface="Verdana" pitchFamily="34" charset="0"/>
        <a:ea typeface="+mn-ea"/>
        <a:cs typeface="+mn-cs"/>
      </a:defRPr>
    </a:lvl1pPr>
    <a:lvl2pPr marL="457200" algn="ctr" rtl="0" fontAlgn="base">
      <a:spcBef>
        <a:spcPct val="20000"/>
      </a:spcBef>
      <a:spcAft>
        <a:spcPct val="0"/>
      </a:spcAft>
      <a:buClr>
        <a:schemeClr val="folHlink"/>
      </a:buClr>
      <a:buSzPct val="75000"/>
      <a:buFont typeface="Wingdings" pitchFamily="2" charset="2"/>
      <a:buChar char="n"/>
      <a:defRPr sz="3600" kern="1200">
        <a:solidFill>
          <a:schemeClr val="tx1"/>
        </a:solidFill>
        <a:latin typeface="Verdana" pitchFamily="34" charset="0"/>
        <a:ea typeface="+mn-ea"/>
        <a:cs typeface="+mn-cs"/>
      </a:defRPr>
    </a:lvl2pPr>
    <a:lvl3pPr marL="914400" algn="ctr" rtl="0" fontAlgn="base">
      <a:spcBef>
        <a:spcPct val="20000"/>
      </a:spcBef>
      <a:spcAft>
        <a:spcPct val="0"/>
      </a:spcAft>
      <a:buClr>
        <a:schemeClr val="folHlink"/>
      </a:buClr>
      <a:buSzPct val="75000"/>
      <a:buFont typeface="Wingdings" pitchFamily="2" charset="2"/>
      <a:buChar char="n"/>
      <a:defRPr sz="3600" kern="1200">
        <a:solidFill>
          <a:schemeClr val="tx1"/>
        </a:solidFill>
        <a:latin typeface="Verdana" pitchFamily="34" charset="0"/>
        <a:ea typeface="+mn-ea"/>
        <a:cs typeface="+mn-cs"/>
      </a:defRPr>
    </a:lvl3pPr>
    <a:lvl4pPr marL="1371600" algn="ctr" rtl="0" fontAlgn="base">
      <a:spcBef>
        <a:spcPct val="20000"/>
      </a:spcBef>
      <a:spcAft>
        <a:spcPct val="0"/>
      </a:spcAft>
      <a:buClr>
        <a:schemeClr val="folHlink"/>
      </a:buClr>
      <a:buSzPct val="75000"/>
      <a:buFont typeface="Wingdings" pitchFamily="2" charset="2"/>
      <a:buChar char="n"/>
      <a:defRPr sz="3600" kern="1200">
        <a:solidFill>
          <a:schemeClr val="tx1"/>
        </a:solidFill>
        <a:latin typeface="Verdana" pitchFamily="34" charset="0"/>
        <a:ea typeface="+mn-ea"/>
        <a:cs typeface="+mn-cs"/>
      </a:defRPr>
    </a:lvl4pPr>
    <a:lvl5pPr marL="1828800" algn="ctr" rtl="0" fontAlgn="base">
      <a:spcBef>
        <a:spcPct val="20000"/>
      </a:spcBef>
      <a:spcAft>
        <a:spcPct val="0"/>
      </a:spcAft>
      <a:buClr>
        <a:schemeClr val="folHlink"/>
      </a:buClr>
      <a:buSzPct val="75000"/>
      <a:buFont typeface="Wingdings" pitchFamily="2" charset="2"/>
      <a:buChar char="n"/>
      <a:defRPr sz="3600" kern="1200">
        <a:solidFill>
          <a:schemeClr val="tx1"/>
        </a:solidFill>
        <a:latin typeface="Verdana" pitchFamily="34" charset="0"/>
        <a:ea typeface="+mn-ea"/>
        <a:cs typeface="+mn-cs"/>
      </a:defRPr>
    </a:lvl5pPr>
    <a:lvl6pPr marL="2286000" algn="l" defTabSz="914400" rtl="0" eaLnBrk="1" latinLnBrk="0" hangingPunct="1">
      <a:defRPr sz="3600" kern="1200">
        <a:solidFill>
          <a:schemeClr val="tx1"/>
        </a:solidFill>
        <a:latin typeface="Verdana" pitchFamily="34" charset="0"/>
        <a:ea typeface="+mn-ea"/>
        <a:cs typeface="+mn-cs"/>
      </a:defRPr>
    </a:lvl6pPr>
    <a:lvl7pPr marL="2743200" algn="l" defTabSz="914400" rtl="0" eaLnBrk="1" latinLnBrk="0" hangingPunct="1">
      <a:defRPr sz="3600" kern="1200">
        <a:solidFill>
          <a:schemeClr val="tx1"/>
        </a:solidFill>
        <a:latin typeface="Verdana" pitchFamily="34" charset="0"/>
        <a:ea typeface="+mn-ea"/>
        <a:cs typeface="+mn-cs"/>
      </a:defRPr>
    </a:lvl7pPr>
    <a:lvl8pPr marL="3200400" algn="l" defTabSz="914400" rtl="0" eaLnBrk="1" latinLnBrk="0" hangingPunct="1">
      <a:defRPr sz="3600" kern="1200">
        <a:solidFill>
          <a:schemeClr val="tx1"/>
        </a:solidFill>
        <a:latin typeface="Verdana" pitchFamily="34" charset="0"/>
        <a:ea typeface="+mn-ea"/>
        <a:cs typeface="+mn-cs"/>
      </a:defRPr>
    </a:lvl8pPr>
    <a:lvl9pPr marL="3657600" algn="l" defTabSz="914400" rtl="0" eaLnBrk="1" latinLnBrk="0" hangingPunct="1">
      <a:defRPr sz="36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00FF"/>
    <a:srgbClr val="CCFF99"/>
    <a:srgbClr val="3366CC"/>
    <a:srgbClr val="B2B2B2"/>
    <a:srgbClr val="CCFF66"/>
    <a:srgbClr val="FFFF99"/>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autoAdjust="0"/>
    <p:restoredTop sz="94660" autoAdjust="0"/>
  </p:normalViewPr>
  <p:slideViewPr>
    <p:cSldViewPr>
      <p:cViewPr varScale="1">
        <p:scale>
          <a:sx n="78" d="100"/>
          <a:sy n="78" d="100"/>
        </p:scale>
        <p:origin x="-9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8" y="-5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lvl1pPr>
          </a:lstStyle>
          <a:p>
            <a:endParaRPr lang="en-US"/>
          </a:p>
        </p:txBody>
      </p:sp>
      <p:sp>
        <p:nvSpPr>
          <p:cNvPr id="1003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vl1pPr>
          </a:lstStyle>
          <a:p>
            <a:endParaRPr lang="en-US"/>
          </a:p>
        </p:txBody>
      </p:sp>
      <p:sp>
        <p:nvSpPr>
          <p:cNvPr id="10035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03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lvl1pPr>
          </a:lstStyle>
          <a:p>
            <a:endParaRPr lang="en-US"/>
          </a:p>
        </p:txBody>
      </p:sp>
      <p:sp>
        <p:nvSpPr>
          <p:cNvPr id="1003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vl1pPr>
          </a:lstStyle>
          <a:p>
            <a:fld id="{1C74850A-50D9-4797-90BC-8DAACE20D8F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257B74-EB23-4B13-B005-CEAAF04C6FA5}" type="slidenum">
              <a:rPr lang="en-US"/>
              <a:pPr/>
              <a:t>3</a:t>
            </a:fld>
            <a:endParaRPr lang="en-US"/>
          </a:p>
        </p:txBody>
      </p:sp>
      <p:sp>
        <p:nvSpPr>
          <p:cNvPr id="126978" name="Rectangle 2"/>
          <p:cNvSpPr>
            <a:spLocks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tr-TR"/>
              <a:t>Bütün bunlar şu an içinde bulunduğunuz sınava hazırlık sürecinde kendinize sık sık sorduğunuz sorulardan birkaçı. Ancak “Tercihler döneminde hangi meslek dalını seçeceğinize” yönelik soru ise sınava hazırlanma amacınızı belirlemeye yönelik olduğundan cevabının ne olacağı sizin için önemli bir yer oluşturmakta. Ancak seçilen mesleğin tüm yaşam biçimini belirlemesi ve günümüzde zamanın büyük bölümünün işyerinde geçmesi  gibi nedenlerden dolayı mutlu bir yaşam sürebileceğimiz mesleği seçmek zorlaşmaktadır. Bu nedenlerden dolayı mesleğimizi seçerken dikkat edebileceğimiz noktaları, bizi nelerin etkileyebileceğini, bir mesleğin ve meslek sahibi olmanın bize neler getireceğini seminer sırasında göreceğiz.</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54347" name="Group 75"/>
          <p:cNvGrpSpPr>
            <a:grpSpLocks/>
          </p:cNvGrpSpPr>
          <p:nvPr/>
        </p:nvGrpSpPr>
        <p:grpSpPr bwMode="auto">
          <a:xfrm>
            <a:off x="-3175" y="0"/>
            <a:ext cx="9147175"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76" name="Rectangle 4"/>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77" name="Rectangle 5"/>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78" name="Rectangle 6"/>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79" name="Rectangle 7"/>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0" name="Rectangle 8"/>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1" name="Rectangle 9"/>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2" name="Rectangle 10"/>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3" name="Rectangle 11"/>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4" name="Rectangle 12"/>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5" name="Rectangle 13"/>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6" name="Rectangle 14"/>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7" name="Rectangle 15"/>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8" name="Rectangle 16"/>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89" name="Rectangle 17"/>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0" name="Rectangle 18"/>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1" name="Rectangle 19"/>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2" name="Rectangle 20"/>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3" name="Rectangle 21"/>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4" name="Rectangle 22"/>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5" name="Rectangle 23"/>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6" name="Rectangle 24"/>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7" name="Rectangle 25"/>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8" name="Rectangle 26"/>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299" name="Rectangle 27"/>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0" name="Rectangle 28"/>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1" name="Rectangle 29"/>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2" name="Rectangle 30"/>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3" name="Rectangle 31"/>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4" name="Rectangle 32"/>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5" name="Rectangle 33"/>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6" name="Rectangle 34"/>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7" name="Rectangle 35"/>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8" name="Rectangle 36"/>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09" name="Rectangle 37"/>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0" name="Rectangle 38"/>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1" name="Rectangle 39"/>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2" name="Rectangle 40"/>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3" name="Rectangle 41"/>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4" name="Rectangle 42"/>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5" name="Rectangle 43"/>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6" name="Rectangle 44"/>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7" name="Rectangle 45"/>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8" name="Rectangle 46"/>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19" name="Rectangle 47"/>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0" name="Rectangle 48"/>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1" name="Rectangle 49"/>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2" name="Rectangle 50"/>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3" name="Rectangle 51"/>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4" name="Rectangle 52"/>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5" name="Rectangle 53"/>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6" name="Rectangle 54"/>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7" name="Rectangle 55"/>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8" name="Rectangle 56"/>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29" name="Rectangle 57"/>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30" name="Rectangle 58"/>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31" name="Rectangle 59"/>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32" name="Rectangle 60"/>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33" name="Rectangle 61"/>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4334" name="Rectangle 62"/>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tr-TR"/>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tr-TR"/>
            </a:p>
          </p:txBody>
        </p:sp>
        <p:sp>
          <p:nvSpPr>
            <p:cNvPr id="54336" name="Rectangle 64"/>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tr-TR"/>
            </a:p>
          </p:txBody>
        </p:sp>
      </p:grpSp>
      <p:sp>
        <p:nvSpPr>
          <p:cNvPr id="54337" name="Rectangle 65"/>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spcBef>
                <a:spcPct val="0"/>
              </a:spcBef>
              <a:buClrTx/>
              <a:buSzTx/>
              <a:buFontTx/>
              <a:buNone/>
            </a:pPr>
            <a:endParaRPr kumimoji="1" lang="tr-TR" sz="2400"/>
          </a:p>
        </p:txBody>
      </p:sp>
      <p:sp>
        <p:nvSpPr>
          <p:cNvPr id="54338" name="Rectangle 66"/>
          <p:cNvSpPr>
            <a:spLocks noGrp="1" noChangeArrowheads="1"/>
          </p:cNvSpPr>
          <p:nvPr>
            <p:ph type="ctrTitle" sz="quarter"/>
          </p:nvPr>
        </p:nvSpPr>
        <p:spPr>
          <a:xfrm>
            <a:off x="779463" y="1096963"/>
            <a:ext cx="7678737" cy="1431925"/>
          </a:xfrm>
        </p:spPr>
        <p:txBody>
          <a:bodyPr/>
          <a:lstStyle>
            <a:lvl1pPr algn="r">
              <a:defRPr/>
            </a:lvl1pPr>
          </a:lstStyle>
          <a:p>
            <a:r>
              <a:rPr lang="tr-TR" smtClean="0"/>
              <a:t>Asıl başlık stili için tıklatın</a:t>
            </a:r>
            <a:endParaRPr lang="en-US"/>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tr-TR" smtClean="0"/>
              <a:t>Asıl alt başlık stilini düzenlemek için tıklatın</a:t>
            </a:r>
            <a:endParaRPr lang="en-US"/>
          </a:p>
        </p:txBody>
      </p:sp>
      <p:sp>
        <p:nvSpPr>
          <p:cNvPr id="54340" name="Rectangle 68"/>
          <p:cNvSpPr>
            <a:spLocks noGrp="1" noChangeArrowheads="1"/>
          </p:cNvSpPr>
          <p:nvPr>
            <p:ph type="dt" sz="quarter" idx="2"/>
          </p:nvPr>
        </p:nvSpPr>
        <p:spPr>
          <a:xfrm>
            <a:off x="685800" y="6248400"/>
            <a:ext cx="1905000" cy="457200"/>
          </a:xfrm>
        </p:spPr>
        <p:txBody>
          <a:bodyPr/>
          <a:lstStyle>
            <a:lvl1pPr>
              <a:defRPr/>
            </a:lvl1pPr>
          </a:lstStyle>
          <a:p>
            <a:endParaRPr lang="en-US"/>
          </a:p>
        </p:txBody>
      </p:sp>
      <p:sp>
        <p:nvSpPr>
          <p:cNvPr id="54341"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54342" name="Rectangle 70"/>
          <p:cNvSpPr>
            <a:spLocks noGrp="1" noChangeArrowheads="1"/>
          </p:cNvSpPr>
          <p:nvPr>
            <p:ph type="sldNum" sz="quarter" idx="4"/>
          </p:nvPr>
        </p:nvSpPr>
        <p:spPr>
          <a:xfrm>
            <a:off x="6553200" y="6248400"/>
            <a:ext cx="1905000" cy="457200"/>
          </a:xfrm>
        </p:spPr>
        <p:txBody>
          <a:bodyPr/>
          <a:lstStyle>
            <a:lvl1pPr>
              <a:defRPr/>
            </a:lvl1pPr>
          </a:lstStyle>
          <a:p>
            <a:fld id="{970A5D84-DA37-4636-B06D-00709F23F3A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1A6CED8C-7F07-4F71-9775-FC5CAE0818F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994525" y="192088"/>
            <a:ext cx="2039938" cy="59039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871538" y="192088"/>
            <a:ext cx="5970587" cy="59039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43E107DA-8829-4B04-BDE9-E305C9463F1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871538" y="192088"/>
            <a:ext cx="8162925" cy="14319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2813" y="1905000"/>
            <a:ext cx="8110537" cy="4191000"/>
          </a:xfrm>
        </p:spPr>
        <p:txBody>
          <a:bodyPr/>
          <a:lstStyle/>
          <a:p>
            <a:r>
              <a:rPr lang="tr-TR" smtClean="0"/>
              <a:t>Tablo eklemek için simgeyi tıklatın</a:t>
            </a:r>
            <a:endParaRPr lang="tr-TR"/>
          </a:p>
        </p:txBody>
      </p:sp>
      <p:sp>
        <p:nvSpPr>
          <p:cNvPr id="4" name="3 Veri Yer Tutucusu"/>
          <p:cNvSpPr>
            <a:spLocks noGrp="1"/>
          </p:cNvSpPr>
          <p:nvPr>
            <p:ph type="dt" sz="half" idx="10"/>
          </p:nvPr>
        </p:nvSpPr>
        <p:spPr>
          <a:xfrm>
            <a:off x="1152525" y="6286500"/>
            <a:ext cx="1905000" cy="457200"/>
          </a:xfrm>
        </p:spPr>
        <p:txBody>
          <a:bodyPr/>
          <a:lstStyle>
            <a:lvl1pPr>
              <a:defRPr/>
            </a:lvl1pPr>
          </a:lstStyle>
          <a:p>
            <a:endParaRPr lang="en-US"/>
          </a:p>
        </p:txBody>
      </p:sp>
      <p:sp>
        <p:nvSpPr>
          <p:cNvPr id="5" name="4 Altbilgi Yer Tutucusu"/>
          <p:cNvSpPr>
            <a:spLocks noGrp="1"/>
          </p:cNvSpPr>
          <p:nvPr>
            <p:ph type="ftr" sz="quarter" idx="11"/>
          </p:nvPr>
        </p:nvSpPr>
        <p:spPr>
          <a:xfrm>
            <a:off x="3590925" y="6286500"/>
            <a:ext cx="2895600" cy="457200"/>
          </a:xfrm>
        </p:spPr>
        <p:txBody>
          <a:bodyPr/>
          <a:lstStyle>
            <a:lvl1pPr>
              <a:defRPr/>
            </a:lvl1pPr>
          </a:lstStyle>
          <a:p>
            <a:endParaRPr lang="en-US"/>
          </a:p>
        </p:txBody>
      </p:sp>
      <p:sp>
        <p:nvSpPr>
          <p:cNvPr id="6" name="5 Slayt Numarası Yer Tutucusu"/>
          <p:cNvSpPr>
            <a:spLocks noGrp="1"/>
          </p:cNvSpPr>
          <p:nvPr>
            <p:ph type="sldNum" sz="quarter" idx="12"/>
          </p:nvPr>
        </p:nvSpPr>
        <p:spPr>
          <a:xfrm>
            <a:off x="7019925" y="6286500"/>
            <a:ext cx="1905000" cy="457200"/>
          </a:xfrm>
        </p:spPr>
        <p:txBody>
          <a:bodyPr/>
          <a:lstStyle>
            <a:lvl1pPr>
              <a:defRPr/>
            </a:lvl1pPr>
          </a:lstStyle>
          <a:p>
            <a:fld id="{1657B5DF-61C9-486D-860F-3DBFABC789D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9442BF65-0EE6-49B2-9128-31135070F4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197DD65-0757-432D-B632-B7D1C2A3BC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58BB5C7C-9A1B-414F-B78C-561267DCAC1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AF40EAB4-918A-4DC5-ADAC-C2C3319940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56C55264-63CA-4C72-B620-3E873C082F7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1669E7D7-179F-45C9-BE83-2D5D59FC598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18B561FB-3161-4848-BB26-479B09CEA1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DEB35D47-88DB-4183-B446-598BA54ED1A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0" y="0"/>
            <a:ext cx="9147175"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2"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3"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4"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5"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6"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7"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8"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59"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0"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1"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2"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3"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4"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5"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6"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7"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8"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69"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0"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1"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2"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3"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4"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5"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6"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7"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8"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79"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0"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1"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2"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3"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4"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5"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6"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7"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8"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89"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0"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1"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2"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3"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4"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5"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6"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7"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8"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299"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0"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1"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2"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3"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4"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5"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6"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7"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8"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09"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10"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tr-T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tr-T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tr-TR"/>
            </a:p>
          </p:txBody>
        </p:sp>
      </p:grpSp>
      <p:sp>
        <p:nvSpPr>
          <p:cNvPr id="53313"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tr-TR" smtClean="0"/>
              <a:t>Asıl başlık stili için tıklatın</a:t>
            </a:r>
            <a:endParaRPr lang="en-US" smtClean="0"/>
          </a:p>
        </p:txBody>
      </p:sp>
      <p:sp>
        <p:nvSpPr>
          <p:cNvPr id="53314"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53315"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400"/>
            </a:lvl1pPr>
          </a:lstStyle>
          <a:p>
            <a:endParaRPr lang="en-US"/>
          </a:p>
        </p:txBody>
      </p:sp>
      <p:sp>
        <p:nvSpPr>
          <p:cNvPr id="53316"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endParaRPr lang="en-US"/>
          </a:p>
        </p:txBody>
      </p:sp>
      <p:sp>
        <p:nvSpPr>
          <p:cNvPr id="53317"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fld id="{E292FE3D-D0FD-4856-B4AE-FF2517C713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Verdana" pitchFamily="34" charset="0"/>
        </a:defRPr>
      </a:lvl2pPr>
      <a:lvl3pPr algn="l" rtl="0" eaLnBrk="1" fontAlgn="base" hangingPunct="1">
        <a:spcBef>
          <a:spcPct val="0"/>
        </a:spcBef>
        <a:spcAft>
          <a:spcPct val="0"/>
        </a:spcAft>
        <a:defRPr sz="4400">
          <a:solidFill>
            <a:schemeClr val="tx2"/>
          </a:solidFill>
          <a:latin typeface="Verdana" pitchFamily="34" charset="0"/>
        </a:defRPr>
      </a:lvl3pPr>
      <a:lvl4pPr algn="l" rtl="0" eaLnBrk="1" fontAlgn="base" hangingPunct="1">
        <a:spcBef>
          <a:spcPct val="0"/>
        </a:spcBef>
        <a:spcAft>
          <a:spcPct val="0"/>
        </a:spcAft>
        <a:defRPr sz="4400">
          <a:solidFill>
            <a:schemeClr val="tx2"/>
          </a:solidFill>
          <a:latin typeface="Verdana" pitchFamily="34" charset="0"/>
        </a:defRPr>
      </a:lvl4pPr>
      <a:lvl5pPr algn="l" rtl="0" eaLnBrk="1" fontAlgn="base" hangingPunct="1">
        <a:spcBef>
          <a:spcPct val="0"/>
        </a:spcBef>
        <a:spcAft>
          <a:spcPct val="0"/>
        </a:spcAft>
        <a:defRPr sz="4400">
          <a:solidFill>
            <a:schemeClr val="tx2"/>
          </a:solidFill>
          <a:latin typeface="Verdana" pitchFamily="34" charset="0"/>
        </a:defRPr>
      </a:lvl5pPr>
      <a:lvl6pPr marL="457200" algn="l" rtl="0" eaLnBrk="1" fontAlgn="base" hangingPunct="1">
        <a:spcBef>
          <a:spcPct val="0"/>
        </a:spcBef>
        <a:spcAft>
          <a:spcPct val="0"/>
        </a:spcAft>
        <a:defRPr sz="4400">
          <a:solidFill>
            <a:schemeClr val="tx2"/>
          </a:solidFill>
          <a:latin typeface="Verdana" pitchFamily="34" charset="0"/>
        </a:defRPr>
      </a:lvl6pPr>
      <a:lvl7pPr marL="914400" algn="l" rtl="0" eaLnBrk="1" fontAlgn="base" hangingPunct="1">
        <a:spcBef>
          <a:spcPct val="0"/>
        </a:spcBef>
        <a:spcAft>
          <a:spcPct val="0"/>
        </a:spcAft>
        <a:defRPr sz="4400">
          <a:solidFill>
            <a:schemeClr val="tx2"/>
          </a:solidFill>
          <a:latin typeface="Verdana" pitchFamily="34" charset="0"/>
        </a:defRPr>
      </a:lvl7pPr>
      <a:lvl8pPr marL="1371600" algn="l" rtl="0" eaLnBrk="1" fontAlgn="base" hangingPunct="1">
        <a:spcBef>
          <a:spcPct val="0"/>
        </a:spcBef>
        <a:spcAft>
          <a:spcPct val="0"/>
        </a:spcAft>
        <a:defRPr sz="4400">
          <a:solidFill>
            <a:schemeClr val="tx2"/>
          </a:solidFill>
          <a:latin typeface="Verdana" pitchFamily="34" charset="0"/>
        </a:defRPr>
      </a:lvl8pPr>
      <a:lvl9pPr marL="1828800" algn="l" rtl="0" eaLnBrk="1" fontAlgn="base" hangingPunct="1">
        <a:spcBef>
          <a:spcPct val="0"/>
        </a:spcBef>
        <a:spcAft>
          <a:spcPct val="0"/>
        </a:spcAft>
        <a:defRPr sz="44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685800" y="2819400"/>
            <a:ext cx="9829800" cy="701675"/>
          </a:xfrm>
        </p:spPr>
        <p:txBody>
          <a:bodyPr/>
          <a:lstStyle/>
          <a:p>
            <a:r>
              <a:rPr lang="tr-TR" sz="4000" b="1" dirty="0" smtClean="0"/>
              <a:t>MESLEK SEÇİMİ</a:t>
            </a:r>
            <a:endParaRPr lang="tr-TR" sz="4000" b="1" dirty="0"/>
          </a:p>
        </p:txBody>
      </p:sp>
      <p:sp>
        <p:nvSpPr>
          <p:cNvPr id="157699" name="Rectangle 3"/>
          <p:cNvSpPr>
            <a:spLocks noGrp="1" noChangeArrowheads="1"/>
          </p:cNvSpPr>
          <p:nvPr>
            <p:ph type="subTitle" idx="1"/>
          </p:nvPr>
        </p:nvSpPr>
        <p:spPr>
          <a:xfrm>
            <a:off x="1447800" y="3743325"/>
            <a:ext cx="4437063" cy="3114675"/>
          </a:xfrm>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tr-TR" b="1">
                <a:solidFill>
                  <a:srgbClr val="FF8A65"/>
                </a:solidFill>
                <a:effectLst>
                  <a:outerShdw blurRad="38100" dist="38100" dir="2700000" algn="tl">
                    <a:srgbClr val="000000"/>
                  </a:outerShdw>
                </a:effectLst>
              </a:rPr>
              <a:t>MESLEĞİN ÖZELLİKLERİNİ TANIMA</a:t>
            </a:r>
            <a:endParaRPr lang="en-US" b="1">
              <a:solidFill>
                <a:srgbClr val="FF8A65"/>
              </a:solidFill>
              <a:effectLst>
                <a:outerShdw blurRad="38100" dist="38100" dir="2700000" algn="tl">
                  <a:srgbClr val="000000"/>
                </a:outerShdw>
              </a:effectLst>
            </a:endParaRPr>
          </a:p>
        </p:txBody>
      </p:sp>
      <p:sp>
        <p:nvSpPr>
          <p:cNvPr id="134147" name="Rectangle 3"/>
          <p:cNvSpPr>
            <a:spLocks noGrp="1" noChangeArrowheads="1"/>
          </p:cNvSpPr>
          <p:nvPr>
            <p:ph type="body" idx="1"/>
          </p:nvPr>
        </p:nvSpPr>
        <p:spPr/>
        <p:txBody>
          <a:bodyPr/>
          <a:lstStyle/>
          <a:p>
            <a:pPr>
              <a:lnSpc>
                <a:spcPct val="90000"/>
              </a:lnSpc>
              <a:buClr>
                <a:schemeClr val="hlink"/>
              </a:buClr>
              <a:buSzPct val="110000"/>
              <a:buFont typeface="Avatar" pitchFamily="2" charset="2"/>
              <a:buChar char="?"/>
            </a:pPr>
            <a:r>
              <a:rPr lang="tr-TR" sz="2800">
                <a:solidFill>
                  <a:schemeClr val="tx2"/>
                </a:solidFill>
              </a:rPr>
              <a:t>İşin adı ve Tanımı</a:t>
            </a:r>
          </a:p>
          <a:p>
            <a:pPr>
              <a:lnSpc>
                <a:spcPct val="90000"/>
              </a:lnSpc>
              <a:buClr>
                <a:schemeClr val="hlink"/>
              </a:buClr>
              <a:buSzPct val="110000"/>
              <a:buFont typeface="Avatar" pitchFamily="2" charset="2"/>
              <a:buChar char="?"/>
            </a:pPr>
            <a:r>
              <a:rPr lang="tr-TR" sz="2800">
                <a:solidFill>
                  <a:schemeClr val="tx2"/>
                </a:solidFill>
              </a:rPr>
              <a:t>İşe Girme Olanakları</a:t>
            </a:r>
          </a:p>
          <a:p>
            <a:pPr>
              <a:lnSpc>
                <a:spcPct val="90000"/>
              </a:lnSpc>
              <a:buClr>
                <a:schemeClr val="hlink"/>
              </a:buClr>
              <a:buSzPct val="110000"/>
              <a:buFont typeface="Avatar" pitchFamily="2" charset="2"/>
              <a:buChar char="?"/>
            </a:pPr>
            <a:r>
              <a:rPr lang="tr-TR" sz="2800">
                <a:solidFill>
                  <a:schemeClr val="tx2"/>
                </a:solidFill>
              </a:rPr>
              <a:t>İşin Özelliği</a:t>
            </a:r>
          </a:p>
          <a:p>
            <a:pPr>
              <a:lnSpc>
                <a:spcPct val="90000"/>
              </a:lnSpc>
              <a:buClr>
                <a:schemeClr val="hlink"/>
              </a:buClr>
              <a:buSzPct val="110000"/>
              <a:buFont typeface="Avatar" pitchFamily="2" charset="2"/>
              <a:buChar char="?"/>
            </a:pPr>
            <a:r>
              <a:rPr lang="tr-TR" sz="2800">
                <a:solidFill>
                  <a:schemeClr val="tx2"/>
                </a:solidFill>
              </a:rPr>
              <a:t>Çalışma Ortamı</a:t>
            </a:r>
          </a:p>
          <a:p>
            <a:pPr>
              <a:lnSpc>
                <a:spcPct val="90000"/>
              </a:lnSpc>
              <a:buClr>
                <a:schemeClr val="hlink"/>
              </a:buClr>
              <a:buSzPct val="110000"/>
              <a:buFont typeface="Avatar" pitchFamily="2" charset="2"/>
              <a:buChar char="?"/>
            </a:pPr>
            <a:r>
              <a:rPr lang="tr-TR" sz="2800">
                <a:solidFill>
                  <a:schemeClr val="tx2"/>
                </a:solidFill>
              </a:rPr>
              <a:t>Öğrenim Biçimi ve Süresi</a:t>
            </a:r>
          </a:p>
          <a:p>
            <a:pPr>
              <a:lnSpc>
                <a:spcPct val="90000"/>
              </a:lnSpc>
              <a:buClr>
                <a:schemeClr val="hlink"/>
              </a:buClr>
              <a:buSzPct val="110000"/>
              <a:buFont typeface="Avatar" pitchFamily="2" charset="2"/>
              <a:buChar char="?"/>
            </a:pPr>
            <a:r>
              <a:rPr lang="tr-TR" sz="2800">
                <a:solidFill>
                  <a:schemeClr val="tx2"/>
                </a:solidFill>
              </a:rPr>
              <a:t>İşe Giriş</a:t>
            </a:r>
          </a:p>
          <a:p>
            <a:pPr>
              <a:lnSpc>
                <a:spcPct val="90000"/>
              </a:lnSpc>
              <a:buClr>
                <a:schemeClr val="hlink"/>
              </a:buClr>
              <a:buSzPct val="110000"/>
              <a:buFont typeface="Avatar" pitchFamily="2" charset="2"/>
              <a:buChar char="?"/>
            </a:pPr>
            <a:r>
              <a:rPr lang="tr-TR" sz="2800">
                <a:solidFill>
                  <a:schemeClr val="tx2"/>
                </a:solidFill>
              </a:rPr>
              <a:t>İşte İlerleme</a:t>
            </a:r>
          </a:p>
          <a:p>
            <a:pPr>
              <a:lnSpc>
                <a:spcPct val="90000"/>
              </a:lnSpc>
              <a:buClr>
                <a:schemeClr val="hlink"/>
              </a:buClr>
              <a:buSzPct val="110000"/>
              <a:buFont typeface="Avatar" pitchFamily="2" charset="2"/>
              <a:buChar char="?"/>
            </a:pPr>
            <a:r>
              <a:rPr lang="tr-TR" sz="2800">
                <a:solidFill>
                  <a:schemeClr val="tx2"/>
                </a:solidFill>
              </a:rPr>
              <a:t>Kazanç Durumu</a:t>
            </a:r>
          </a:p>
          <a:p>
            <a:pPr>
              <a:lnSpc>
                <a:spcPct val="90000"/>
              </a:lnSpc>
              <a:buClr>
                <a:schemeClr val="hlink"/>
              </a:buClr>
              <a:buSzPct val="110000"/>
              <a:buFont typeface="Avatar" pitchFamily="2" charset="2"/>
              <a:buChar char="?"/>
            </a:pPr>
            <a:r>
              <a:rPr lang="tr-TR" sz="2800">
                <a:solidFill>
                  <a:schemeClr val="tx2"/>
                </a:solidFill>
              </a:rPr>
              <a:t>Avantaj ve Dezavantajları </a:t>
            </a:r>
            <a:endParaRPr lang="en-US" sz="2800">
              <a:solidFill>
                <a:schemeClr val="tx2"/>
              </a:solidFill>
            </a:endParaRPr>
          </a:p>
        </p:txBody>
      </p:sp>
      <p:pic>
        <p:nvPicPr>
          <p:cNvPr id="134149" name="Picture 5" descr="pe03166_"/>
          <p:cNvPicPr>
            <a:picLocks noChangeAspect="1" noChangeArrowheads="1"/>
          </p:cNvPicPr>
          <p:nvPr/>
        </p:nvPicPr>
        <p:blipFill>
          <a:blip r:embed="rId2"/>
          <a:srcRect/>
          <a:stretch>
            <a:fillRect/>
          </a:stretch>
        </p:blipFill>
        <p:spPr bwMode="auto">
          <a:xfrm>
            <a:off x="5105400" y="2057400"/>
            <a:ext cx="2057400" cy="117951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026"/>
          <p:cNvSpPr>
            <a:spLocks noGrp="1" noChangeArrowheads="1"/>
          </p:cNvSpPr>
          <p:nvPr>
            <p:ph type="title"/>
          </p:nvPr>
        </p:nvSpPr>
        <p:spPr>
          <a:xfrm>
            <a:off x="1905000" y="457200"/>
            <a:ext cx="8162925" cy="762000"/>
          </a:xfrm>
        </p:spPr>
        <p:txBody>
          <a:bodyPr/>
          <a:lstStyle/>
          <a:p>
            <a:r>
              <a:rPr lang="tr-TR">
                <a:solidFill>
                  <a:srgbClr val="CC3399"/>
                </a:solidFill>
                <a:effectLst>
                  <a:outerShdw blurRad="38100" dist="38100" dir="2700000" algn="tl">
                    <a:srgbClr val="000000"/>
                  </a:outerShdw>
                </a:effectLst>
              </a:rPr>
              <a:t>MESLEKLERİ TANIMA</a:t>
            </a:r>
          </a:p>
        </p:txBody>
      </p:sp>
      <p:sp>
        <p:nvSpPr>
          <p:cNvPr id="141315" name="Rectangle 1027"/>
          <p:cNvSpPr>
            <a:spLocks noGrp="1" noChangeArrowheads="1"/>
          </p:cNvSpPr>
          <p:nvPr>
            <p:ph type="body" idx="1"/>
          </p:nvPr>
        </p:nvSpPr>
        <p:spPr>
          <a:xfrm>
            <a:off x="1752600" y="1752600"/>
            <a:ext cx="7010400" cy="2743200"/>
          </a:xfrm>
        </p:spPr>
        <p:txBody>
          <a:bodyPr/>
          <a:lstStyle/>
          <a:p>
            <a:pPr>
              <a:lnSpc>
                <a:spcPct val="90000"/>
              </a:lnSpc>
              <a:buClr>
                <a:schemeClr val="hlink"/>
              </a:buClr>
              <a:buSzTx/>
              <a:buFont typeface="Wingdings" pitchFamily="2" charset="2"/>
              <a:buChar char="Ä"/>
            </a:pPr>
            <a:r>
              <a:rPr lang="tr-TR" sz="2600">
                <a:solidFill>
                  <a:schemeClr val="tx2"/>
                </a:solidFill>
                <a:latin typeface="Tahoma" pitchFamily="34" charset="0"/>
              </a:rPr>
              <a:t>Yazılı ve görsel basında mesleklerle</a:t>
            </a:r>
          </a:p>
          <a:p>
            <a:pPr>
              <a:lnSpc>
                <a:spcPct val="90000"/>
              </a:lnSpc>
              <a:buClr>
                <a:schemeClr val="hlink"/>
              </a:buClr>
              <a:buSzTx/>
              <a:buFont typeface="Wingdings" pitchFamily="2" charset="2"/>
              <a:buNone/>
            </a:pPr>
            <a:r>
              <a:rPr lang="tr-TR" sz="2600">
                <a:solidFill>
                  <a:schemeClr val="tx2"/>
                </a:solidFill>
                <a:latin typeface="Tahoma" pitchFamily="34" charset="0"/>
              </a:rPr>
              <a:t> ilgili çıkan yayınlar</a:t>
            </a:r>
          </a:p>
          <a:p>
            <a:pPr>
              <a:lnSpc>
                <a:spcPct val="90000"/>
              </a:lnSpc>
              <a:buClr>
                <a:schemeClr val="hlink"/>
              </a:buClr>
              <a:buSzTx/>
              <a:buFont typeface="Wingdings" pitchFamily="2" charset="2"/>
              <a:buChar char="Ä"/>
            </a:pPr>
            <a:r>
              <a:rPr lang="tr-TR" sz="2600">
                <a:solidFill>
                  <a:schemeClr val="tx2"/>
                </a:solidFill>
                <a:latin typeface="Tahoma" pitchFamily="34" charset="0"/>
              </a:rPr>
              <a:t>Meslek odaları tarafından çıkarılan</a:t>
            </a:r>
          </a:p>
          <a:p>
            <a:pPr>
              <a:lnSpc>
                <a:spcPct val="90000"/>
              </a:lnSpc>
              <a:buClr>
                <a:schemeClr val="hlink"/>
              </a:buClr>
              <a:buSzTx/>
              <a:buFont typeface="Wingdings" pitchFamily="2" charset="2"/>
              <a:buNone/>
            </a:pPr>
            <a:r>
              <a:rPr lang="tr-TR" sz="2600">
                <a:solidFill>
                  <a:schemeClr val="tx2"/>
                </a:solidFill>
                <a:latin typeface="Tahoma" pitchFamily="34" charset="0"/>
              </a:rPr>
              <a:t> yayınlar,ÖSS amacıyla hazırlanan</a:t>
            </a:r>
          </a:p>
          <a:p>
            <a:pPr>
              <a:lnSpc>
                <a:spcPct val="90000"/>
              </a:lnSpc>
              <a:buClr>
                <a:schemeClr val="hlink"/>
              </a:buClr>
              <a:buSzTx/>
              <a:buFont typeface="Wingdings" pitchFamily="2" charset="2"/>
              <a:buNone/>
            </a:pPr>
            <a:r>
              <a:rPr lang="tr-TR" sz="2600">
                <a:solidFill>
                  <a:schemeClr val="tx2"/>
                </a:solidFill>
                <a:latin typeface="Tahoma" pitchFamily="34" charset="0"/>
              </a:rPr>
              <a:t> meslek tanıtım rehberleri</a:t>
            </a:r>
          </a:p>
          <a:p>
            <a:pPr>
              <a:lnSpc>
                <a:spcPct val="90000"/>
              </a:lnSpc>
              <a:buClr>
                <a:schemeClr val="hlink"/>
              </a:buClr>
              <a:buSzTx/>
              <a:buFont typeface="Wingdings" pitchFamily="2" charset="2"/>
              <a:buChar char="Ä"/>
            </a:pPr>
            <a:r>
              <a:rPr lang="tr-TR" sz="2600">
                <a:solidFill>
                  <a:schemeClr val="tx2"/>
                </a:solidFill>
                <a:latin typeface="Tahoma" pitchFamily="34" charset="0"/>
              </a:rPr>
              <a:t>İş ve İşçi Bulma Kurumu’nun meslek</a:t>
            </a:r>
          </a:p>
          <a:p>
            <a:pPr>
              <a:lnSpc>
                <a:spcPct val="90000"/>
              </a:lnSpc>
              <a:buClr>
                <a:schemeClr val="hlink"/>
              </a:buClr>
              <a:buSzTx/>
              <a:buFont typeface="Wingdings" pitchFamily="2" charset="2"/>
              <a:buNone/>
            </a:pPr>
            <a:r>
              <a:rPr lang="tr-TR" sz="2600">
                <a:solidFill>
                  <a:schemeClr val="tx2"/>
                </a:solidFill>
                <a:latin typeface="Tahoma" pitchFamily="34" charset="0"/>
              </a:rPr>
              <a:t> danışma merkezleri</a:t>
            </a:r>
          </a:p>
          <a:p>
            <a:pPr>
              <a:lnSpc>
                <a:spcPct val="90000"/>
              </a:lnSpc>
              <a:buClr>
                <a:schemeClr val="hlink"/>
              </a:buClr>
              <a:buSzTx/>
              <a:buFont typeface="Wingdings" pitchFamily="2" charset="2"/>
              <a:buChar char="Ä"/>
            </a:pPr>
            <a:r>
              <a:rPr lang="tr-TR" sz="2600">
                <a:solidFill>
                  <a:schemeClr val="tx2"/>
                </a:solidFill>
                <a:latin typeface="Tahoma" pitchFamily="34" charset="0"/>
              </a:rPr>
              <a:t>Mesleği yapan kişiler</a:t>
            </a:r>
          </a:p>
          <a:p>
            <a:pPr>
              <a:lnSpc>
                <a:spcPct val="90000"/>
              </a:lnSpc>
              <a:buClr>
                <a:schemeClr val="hlink"/>
              </a:buClr>
              <a:buSzTx/>
              <a:buFont typeface="Wingdings" pitchFamily="2" charset="2"/>
              <a:buChar char="Ä"/>
            </a:pPr>
            <a:r>
              <a:rPr lang="tr-TR" sz="2600">
                <a:solidFill>
                  <a:schemeClr val="tx2"/>
                </a:solidFill>
                <a:latin typeface="Tahoma" pitchFamily="34" charset="0"/>
              </a:rPr>
              <a:t>Mesleki eğitim veren kurumlar(Üniversiteler)</a:t>
            </a:r>
          </a:p>
          <a:p>
            <a:pPr>
              <a:lnSpc>
                <a:spcPct val="90000"/>
              </a:lnSpc>
              <a:buClr>
                <a:schemeClr val="hlink"/>
              </a:buClr>
              <a:buSzTx/>
              <a:buFont typeface="Wingdings" pitchFamily="2" charset="2"/>
              <a:buChar char="Ä"/>
            </a:pPr>
            <a:r>
              <a:rPr lang="tr-TR" sz="2600">
                <a:solidFill>
                  <a:schemeClr val="tx2"/>
                </a:solidFill>
                <a:latin typeface="Tahoma" pitchFamily="34" charset="0"/>
              </a:rPr>
              <a:t>Tüm özellikleri,iş bulma olanakları ve</a:t>
            </a:r>
          </a:p>
          <a:p>
            <a:pPr>
              <a:lnSpc>
                <a:spcPct val="90000"/>
              </a:lnSpc>
              <a:buClr>
                <a:schemeClr val="hlink"/>
              </a:buClr>
              <a:buSzTx/>
              <a:buFont typeface="Wingdings" pitchFamily="2" charset="2"/>
              <a:buNone/>
            </a:pPr>
            <a:r>
              <a:rPr lang="tr-TR" sz="2600">
                <a:solidFill>
                  <a:schemeClr val="tx2"/>
                </a:solidFill>
                <a:latin typeface="Tahoma" pitchFamily="34" charset="0"/>
              </a:rPr>
              <a:t> gelecekleri</a:t>
            </a:r>
          </a:p>
          <a:p>
            <a:pPr>
              <a:lnSpc>
                <a:spcPct val="90000"/>
              </a:lnSpc>
              <a:buClr>
                <a:schemeClr val="hlink"/>
              </a:buClr>
              <a:buSzTx/>
              <a:buFont typeface="Wingdings" pitchFamily="2" charset="2"/>
              <a:buChar char="Ä"/>
            </a:pPr>
            <a:endParaRPr lang="tr-TR" sz="2600">
              <a:solidFill>
                <a:schemeClr val="tx2"/>
              </a:solidFill>
              <a:latin typeface="Tahoma" pitchFamily="34" charset="0"/>
            </a:endParaRPr>
          </a:p>
        </p:txBody>
      </p:sp>
      <p:pic>
        <p:nvPicPr>
          <p:cNvPr id="141316" name="Picture 1028" descr="BS01580_"/>
          <p:cNvPicPr>
            <a:picLocks noChangeAspect="1" noChangeArrowheads="1"/>
          </p:cNvPicPr>
          <p:nvPr/>
        </p:nvPicPr>
        <p:blipFill>
          <a:blip r:embed="rId2"/>
          <a:srcRect/>
          <a:stretch>
            <a:fillRect/>
          </a:stretch>
        </p:blipFill>
        <p:spPr bwMode="auto">
          <a:xfrm>
            <a:off x="0" y="2895600"/>
            <a:ext cx="1981200" cy="1982788"/>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tr-TR" b="1">
                <a:effectLst>
                  <a:outerShdw blurRad="38100" dist="38100" dir="2700000" algn="tl">
                    <a:srgbClr val="000000"/>
                  </a:outerShdw>
                </a:effectLst>
              </a:rPr>
              <a:t>ORTAK NOKTALARI BELİRLEME</a:t>
            </a:r>
          </a:p>
        </p:txBody>
      </p:sp>
      <p:sp>
        <p:nvSpPr>
          <p:cNvPr id="140291" name="Rectangle 3"/>
          <p:cNvSpPr>
            <a:spLocks noGrp="1" noChangeArrowheads="1"/>
          </p:cNvSpPr>
          <p:nvPr>
            <p:ph type="body" idx="1"/>
          </p:nvPr>
        </p:nvSpPr>
        <p:spPr/>
        <p:txBody>
          <a:bodyPr/>
          <a:lstStyle/>
          <a:p>
            <a:pPr>
              <a:lnSpc>
                <a:spcPct val="90000"/>
              </a:lnSpc>
              <a:buClr>
                <a:schemeClr val="hlink"/>
              </a:buClr>
              <a:buSzTx/>
              <a:buFont typeface="Avatar" pitchFamily="2" charset="2"/>
              <a:buChar char="ý"/>
            </a:pPr>
            <a:r>
              <a:rPr lang="tr-TR" sz="2800">
                <a:solidFill>
                  <a:srgbClr val="FF5050"/>
                </a:solidFill>
              </a:rPr>
              <a:t>Kendi özelliklerinizle mesleğin özellikleri ne derece uyuşuyor?</a:t>
            </a:r>
          </a:p>
          <a:p>
            <a:pPr>
              <a:lnSpc>
                <a:spcPct val="90000"/>
              </a:lnSpc>
              <a:buClr>
                <a:schemeClr val="hlink"/>
              </a:buClr>
              <a:buSzTx/>
              <a:buFont typeface="Avatar" pitchFamily="2" charset="2"/>
              <a:buChar char="ý"/>
            </a:pPr>
            <a:endParaRPr lang="tr-TR" sz="2800">
              <a:solidFill>
                <a:srgbClr val="008000"/>
              </a:solidFill>
            </a:endParaRPr>
          </a:p>
          <a:p>
            <a:pPr>
              <a:lnSpc>
                <a:spcPct val="90000"/>
              </a:lnSpc>
              <a:buClr>
                <a:schemeClr val="hlink"/>
              </a:buClr>
              <a:buSzTx/>
              <a:buFont typeface="Avatar" pitchFamily="2" charset="2"/>
              <a:buChar char="ý"/>
            </a:pPr>
            <a:endParaRPr lang="tr-TR" sz="2800">
              <a:solidFill>
                <a:srgbClr val="008000"/>
              </a:solidFill>
            </a:endParaRPr>
          </a:p>
          <a:p>
            <a:pPr>
              <a:lnSpc>
                <a:spcPct val="90000"/>
              </a:lnSpc>
              <a:buClr>
                <a:schemeClr val="hlink"/>
              </a:buClr>
              <a:buSzTx/>
              <a:buFont typeface="Avatar" pitchFamily="2" charset="2"/>
              <a:buNone/>
            </a:pPr>
            <a:endParaRPr lang="tr-TR" sz="2800">
              <a:solidFill>
                <a:srgbClr val="008000"/>
              </a:solidFill>
            </a:endParaRPr>
          </a:p>
          <a:p>
            <a:pPr>
              <a:lnSpc>
                <a:spcPct val="90000"/>
              </a:lnSpc>
              <a:buClr>
                <a:schemeClr val="hlink"/>
              </a:buClr>
              <a:buSzTx/>
              <a:buFont typeface="Avatar" pitchFamily="2" charset="2"/>
              <a:buChar char="ý"/>
            </a:pPr>
            <a:endParaRPr lang="tr-TR" sz="2800">
              <a:solidFill>
                <a:srgbClr val="008000"/>
              </a:solidFill>
            </a:endParaRPr>
          </a:p>
          <a:p>
            <a:pPr>
              <a:lnSpc>
                <a:spcPct val="90000"/>
              </a:lnSpc>
              <a:buClr>
                <a:schemeClr val="hlink"/>
              </a:buClr>
              <a:buSzTx/>
              <a:buFont typeface="Avatar" pitchFamily="2" charset="2"/>
              <a:buChar char="ý"/>
            </a:pPr>
            <a:endParaRPr lang="tr-TR" sz="2800">
              <a:solidFill>
                <a:srgbClr val="008000"/>
              </a:solidFill>
            </a:endParaRPr>
          </a:p>
          <a:p>
            <a:pPr>
              <a:lnSpc>
                <a:spcPct val="90000"/>
              </a:lnSpc>
              <a:buClr>
                <a:schemeClr val="hlink"/>
              </a:buClr>
              <a:buSzTx/>
              <a:buFont typeface="Avatar" pitchFamily="2" charset="2"/>
              <a:buChar char="ý"/>
            </a:pPr>
            <a:r>
              <a:rPr lang="tr-TR" sz="2800">
                <a:solidFill>
                  <a:srgbClr val="008000"/>
                </a:solidFill>
              </a:rPr>
              <a:t>Meslekle uyuşmayan özellikleriniz meslek yaşamınızı olumsuz yönde etkileyecek türden mi?</a:t>
            </a:r>
          </a:p>
        </p:txBody>
      </p:sp>
      <p:pic>
        <p:nvPicPr>
          <p:cNvPr id="140294" name="Picture 6" descr="HM00363_"/>
          <p:cNvPicPr>
            <a:picLocks noChangeAspect="1" noChangeArrowheads="1"/>
          </p:cNvPicPr>
          <p:nvPr/>
        </p:nvPicPr>
        <p:blipFill>
          <a:blip r:embed="rId2"/>
          <a:srcRect/>
          <a:stretch>
            <a:fillRect/>
          </a:stretch>
        </p:blipFill>
        <p:spPr bwMode="auto">
          <a:xfrm>
            <a:off x="5638800" y="2438400"/>
            <a:ext cx="2438400" cy="236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533400" y="0"/>
            <a:ext cx="8610600" cy="1739900"/>
          </a:xfrm>
        </p:spPr>
        <p:txBody>
          <a:bodyPr/>
          <a:lstStyle/>
          <a:p>
            <a:r>
              <a:rPr lang="tr-TR" sz="3600" b="1">
                <a:solidFill>
                  <a:srgbClr val="FF4D88"/>
                </a:solidFill>
              </a:rPr>
              <a:t>MESLEK SEÇME DÖNEMİNDE GENÇLERİ ETKİLEYEN FAKTÖRLER</a:t>
            </a:r>
          </a:p>
        </p:txBody>
      </p:sp>
      <p:sp>
        <p:nvSpPr>
          <p:cNvPr id="116739" name="Rectangle 3"/>
          <p:cNvSpPr>
            <a:spLocks noGrp="1" noChangeArrowheads="1"/>
          </p:cNvSpPr>
          <p:nvPr>
            <p:ph type="body" idx="1"/>
          </p:nvPr>
        </p:nvSpPr>
        <p:spPr>
          <a:xfrm>
            <a:off x="1981200" y="2057400"/>
            <a:ext cx="7042150" cy="4038600"/>
          </a:xfrm>
          <a:gradFill rotWithShape="0">
            <a:gsLst>
              <a:gs pos="0">
                <a:srgbClr val="99FF66"/>
              </a:gs>
              <a:gs pos="100000">
                <a:srgbClr val="FF7C80"/>
              </a:gs>
            </a:gsLst>
            <a:path path="shape">
              <a:fillToRect l="50000" t="50000" r="50000" b="50000"/>
            </a:path>
          </a:gradFill>
        </p:spPr>
        <p:txBody>
          <a:bodyPr/>
          <a:lstStyle/>
          <a:p>
            <a:pPr>
              <a:lnSpc>
                <a:spcPct val="90000"/>
              </a:lnSpc>
              <a:buClr>
                <a:schemeClr val="tx2"/>
              </a:buClr>
              <a:buSzTx/>
              <a:buFont typeface="Wingdings" pitchFamily="2" charset="2"/>
              <a:buChar char="ü"/>
            </a:pPr>
            <a:r>
              <a:rPr lang="tr-TR" sz="2800">
                <a:solidFill>
                  <a:schemeClr val="hlink"/>
                </a:solidFill>
              </a:rPr>
              <a:t>Anne-babanın arzuları</a:t>
            </a:r>
          </a:p>
          <a:p>
            <a:pPr>
              <a:lnSpc>
                <a:spcPct val="90000"/>
              </a:lnSpc>
              <a:buClr>
                <a:schemeClr val="tx2"/>
              </a:buClr>
              <a:buSzTx/>
              <a:buFont typeface="Wingdings" pitchFamily="2" charset="2"/>
              <a:buChar char="ü"/>
            </a:pPr>
            <a:r>
              <a:rPr lang="tr-TR" sz="2800">
                <a:solidFill>
                  <a:schemeClr val="hlink"/>
                </a:solidFill>
              </a:rPr>
              <a:t>Beğenilen-sevilen kişilerin mesleklerine özenme</a:t>
            </a:r>
          </a:p>
          <a:p>
            <a:pPr>
              <a:lnSpc>
                <a:spcPct val="90000"/>
              </a:lnSpc>
              <a:buClr>
                <a:schemeClr val="tx2"/>
              </a:buClr>
              <a:buSzTx/>
              <a:buFont typeface="Wingdings" pitchFamily="2" charset="2"/>
              <a:buChar char="ü"/>
            </a:pPr>
            <a:r>
              <a:rPr lang="tr-TR" sz="2800">
                <a:solidFill>
                  <a:schemeClr val="hlink"/>
                </a:solidFill>
              </a:rPr>
              <a:t>Günümüzde popüler olan mesleği edinme</a:t>
            </a:r>
          </a:p>
          <a:p>
            <a:pPr>
              <a:lnSpc>
                <a:spcPct val="90000"/>
              </a:lnSpc>
              <a:buClr>
                <a:schemeClr val="tx2"/>
              </a:buClr>
              <a:buSzTx/>
              <a:buFont typeface="Wingdings" pitchFamily="2" charset="2"/>
              <a:buChar char="ü"/>
            </a:pPr>
            <a:r>
              <a:rPr lang="tr-TR" sz="2800">
                <a:solidFill>
                  <a:schemeClr val="hlink"/>
                </a:solidFill>
              </a:rPr>
              <a:t>Daha fazla para kazanılan mesleği seçme</a:t>
            </a:r>
          </a:p>
          <a:p>
            <a:pPr>
              <a:lnSpc>
                <a:spcPct val="90000"/>
              </a:lnSpc>
              <a:buClr>
                <a:schemeClr val="tx2"/>
              </a:buClr>
              <a:buSzTx/>
              <a:buFont typeface="Wingdings" pitchFamily="2" charset="2"/>
              <a:buChar char="ü"/>
            </a:pPr>
            <a:r>
              <a:rPr lang="tr-TR" sz="2800">
                <a:solidFill>
                  <a:schemeClr val="hlink"/>
                </a:solidFill>
              </a:rPr>
              <a:t>Toplum içinde saygınlığı olan meslekleri seçme</a:t>
            </a:r>
          </a:p>
        </p:txBody>
      </p:sp>
      <p:pic>
        <p:nvPicPr>
          <p:cNvPr id="116741" name="Picture 5" descr="BS00561_"/>
          <p:cNvPicPr>
            <a:picLocks noChangeAspect="1" noChangeArrowheads="1"/>
          </p:cNvPicPr>
          <p:nvPr/>
        </p:nvPicPr>
        <p:blipFill>
          <a:blip r:embed="rId2"/>
          <a:srcRect/>
          <a:stretch>
            <a:fillRect/>
          </a:stretch>
        </p:blipFill>
        <p:spPr bwMode="auto">
          <a:xfrm>
            <a:off x="0" y="3200400"/>
            <a:ext cx="1905000" cy="1981200"/>
          </a:xfrm>
          <a:prstGeom prst="rect">
            <a:avLst/>
          </a:prstGeom>
          <a:noFill/>
        </p:spPr>
      </p:pic>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549275" y="0"/>
            <a:ext cx="8043863" cy="1739900"/>
          </a:xfrm>
        </p:spPr>
        <p:txBody>
          <a:bodyPr/>
          <a:lstStyle/>
          <a:p>
            <a:r>
              <a:rPr lang="tr-TR" sz="3600" b="1">
                <a:solidFill>
                  <a:srgbClr val="FF7B7B"/>
                </a:solidFill>
              </a:rPr>
              <a:t>MESLEK SEÇME DÖNEMİNDE GENÇLERİ ETKİLEYEN FAKTÖRLER</a:t>
            </a:r>
          </a:p>
        </p:txBody>
      </p:sp>
      <p:sp>
        <p:nvSpPr>
          <p:cNvPr id="118787" name="Rectangle 3"/>
          <p:cNvSpPr>
            <a:spLocks noGrp="1" noChangeArrowheads="1"/>
          </p:cNvSpPr>
          <p:nvPr>
            <p:ph type="body" idx="1"/>
          </p:nvPr>
        </p:nvSpPr>
        <p:spPr>
          <a:xfrm>
            <a:off x="2286000" y="1981200"/>
            <a:ext cx="6737350" cy="4114800"/>
          </a:xfrm>
          <a:gradFill rotWithShape="0">
            <a:gsLst>
              <a:gs pos="0">
                <a:srgbClr val="66FF33"/>
              </a:gs>
              <a:gs pos="100000">
                <a:srgbClr val="FF6699"/>
              </a:gs>
            </a:gsLst>
            <a:path path="shape">
              <a:fillToRect l="50000" t="50000" r="50000" b="50000"/>
            </a:path>
          </a:gradFill>
        </p:spPr>
        <p:txBody>
          <a:bodyPr/>
          <a:lstStyle/>
          <a:p>
            <a:pPr>
              <a:lnSpc>
                <a:spcPct val="90000"/>
              </a:lnSpc>
              <a:buClr>
                <a:schemeClr val="tx2"/>
              </a:buClr>
              <a:buSzTx/>
              <a:buFont typeface="Wingdings" pitchFamily="2" charset="2"/>
              <a:buChar char="ü"/>
            </a:pPr>
            <a:r>
              <a:rPr lang="tr-TR" sz="2800">
                <a:solidFill>
                  <a:schemeClr val="hlink"/>
                </a:solidFill>
                <a:latin typeface="Tahoma" pitchFamily="34" charset="0"/>
              </a:rPr>
              <a:t>Öğretmenlerin uygun gördüğü meslekleri seçme</a:t>
            </a:r>
          </a:p>
          <a:p>
            <a:pPr>
              <a:lnSpc>
                <a:spcPct val="90000"/>
              </a:lnSpc>
              <a:buClr>
                <a:schemeClr val="tx2"/>
              </a:buClr>
              <a:buSzTx/>
              <a:buFont typeface="Wingdings" pitchFamily="2" charset="2"/>
              <a:buChar char="ü"/>
            </a:pPr>
            <a:r>
              <a:rPr lang="tr-TR" sz="2800">
                <a:solidFill>
                  <a:schemeClr val="hlink"/>
                </a:solidFill>
                <a:latin typeface="Tahoma" pitchFamily="34" charset="0"/>
              </a:rPr>
              <a:t>Ulaşılması kolay olan meslekleri seçme</a:t>
            </a:r>
          </a:p>
          <a:p>
            <a:pPr>
              <a:lnSpc>
                <a:spcPct val="90000"/>
              </a:lnSpc>
              <a:buClr>
                <a:schemeClr val="tx2"/>
              </a:buClr>
              <a:buSzTx/>
              <a:buFont typeface="Wingdings" pitchFamily="2" charset="2"/>
              <a:buChar char="ü"/>
            </a:pPr>
            <a:r>
              <a:rPr lang="tr-TR" sz="2800">
                <a:solidFill>
                  <a:schemeClr val="hlink"/>
                </a:solidFill>
                <a:latin typeface="Tahoma" pitchFamily="34" charset="0"/>
              </a:rPr>
              <a:t>İş bulması kolay olan meslekleri seçme</a:t>
            </a:r>
          </a:p>
          <a:p>
            <a:pPr>
              <a:lnSpc>
                <a:spcPct val="90000"/>
              </a:lnSpc>
              <a:buClr>
                <a:schemeClr val="tx2"/>
              </a:buClr>
              <a:buSzTx/>
              <a:buFont typeface="Wingdings" pitchFamily="2" charset="2"/>
              <a:buChar char="ü"/>
            </a:pPr>
            <a:r>
              <a:rPr lang="tr-TR" sz="2800">
                <a:solidFill>
                  <a:schemeClr val="hlink"/>
                </a:solidFill>
                <a:latin typeface="Tahoma" pitchFamily="34" charset="0"/>
              </a:rPr>
              <a:t>Üniversiteye girmeyi kolaylaştıran, düşük puanla yerleşilen meslekler</a:t>
            </a:r>
          </a:p>
          <a:p>
            <a:pPr>
              <a:lnSpc>
                <a:spcPct val="90000"/>
              </a:lnSpc>
              <a:buClr>
                <a:schemeClr val="tx2"/>
              </a:buClr>
              <a:buSzTx/>
              <a:buFont typeface="Wingdings" pitchFamily="2" charset="2"/>
              <a:buChar char="ü"/>
            </a:pPr>
            <a:r>
              <a:rPr lang="tr-TR" sz="2800">
                <a:solidFill>
                  <a:schemeClr val="hlink"/>
                </a:solidFill>
                <a:latin typeface="Tahoma" pitchFamily="34" charset="0"/>
              </a:rPr>
              <a:t>Mesleğin cazibesi</a:t>
            </a:r>
          </a:p>
          <a:p>
            <a:pPr>
              <a:lnSpc>
                <a:spcPct val="90000"/>
              </a:lnSpc>
              <a:buClr>
                <a:schemeClr val="tx2"/>
              </a:buClr>
              <a:buSzTx/>
              <a:buFont typeface="Wingdings" pitchFamily="2" charset="2"/>
              <a:buChar char="ü"/>
            </a:pPr>
            <a:r>
              <a:rPr lang="tr-TR" sz="2800">
                <a:solidFill>
                  <a:schemeClr val="hlink"/>
                </a:solidFill>
                <a:latin typeface="Tahoma" pitchFamily="34" charset="0"/>
              </a:rPr>
              <a:t>Sevildiği sanılan meslekler</a:t>
            </a:r>
          </a:p>
          <a:p>
            <a:pPr>
              <a:lnSpc>
                <a:spcPct val="90000"/>
              </a:lnSpc>
              <a:buClr>
                <a:schemeClr val="tx2"/>
              </a:buClr>
              <a:buSzTx/>
              <a:buFont typeface="Wingdings" pitchFamily="2" charset="2"/>
              <a:buChar char="ü"/>
            </a:pPr>
            <a:r>
              <a:rPr lang="tr-TR" sz="2800">
                <a:solidFill>
                  <a:schemeClr val="hlink"/>
                </a:solidFill>
                <a:latin typeface="Tahoma" pitchFamily="34" charset="0"/>
              </a:rPr>
              <a:t>Hayallerle geliştirilen idealdeki meslek</a:t>
            </a:r>
          </a:p>
          <a:p>
            <a:pPr>
              <a:lnSpc>
                <a:spcPct val="90000"/>
              </a:lnSpc>
              <a:buClr>
                <a:schemeClr val="tx2"/>
              </a:buClr>
              <a:buSzPct val="80000"/>
              <a:buFont typeface="Wingdings" pitchFamily="2" charset="2"/>
              <a:buChar char="ü"/>
            </a:pPr>
            <a:endParaRPr lang="tr-TR" sz="2800">
              <a:solidFill>
                <a:schemeClr val="hlink"/>
              </a:solidFill>
              <a:latin typeface="Tahoma" pitchFamily="34" charset="0"/>
            </a:endParaRPr>
          </a:p>
          <a:p>
            <a:pPr>
              <a:lnSpc>
                <a:spcPct val="90000"/>
              </a:lnSpc>
              <a:buFont typeface="Wingdings" pitchFamily="2" charset="2"/>
              <a:buNone/>
            </a:pPr>
            <a:endParaRPr lang="tr-TR" sz="2800">
              <a:latin typeface="Tahoma" pitchFamily="34" charset="0"/>
            </a:endParaRPr>
          </a:p>
          <a:p>
            <a:pPr>
              <a:lnSpc>
                <a:spcPct val="90000"/>
              </a:lnSpc>
            </a:pPr>
            <a:endParaRPr lang="tr-TR" sz="2800">
              <a:latin typeface="Tahoma" pitchFamily="34" charset="0"/>
            </a:endParaRPr>
          </a:p>
        </p:txBody>
      </p:sp>
      <p:pic>
        <p:nvPicPr>
          <p:cNvPr id="118788" name="Picture 4" descr="PE02097_"/>
          <p:cNvPicPr>
            <a:picLocks noChangeAspect="1" noChangeArrowheads="1"/>
          </p:cNvPicPr>
          <p:nvPr/>
        </p:nvPicPr>
        <p:blipFill>
          <a:blip r:embed="rId2"/>
          <a:srcRect/>
          <a:stretch>
            <a:fillRect/>
          </a:stretch>
        </p:blipFill>
        <p:spPr bwMode="auto">
          <a:xfrm>
            <a:off x="228600" y="2895600"/>
            <a:ext cx="1828800" cy="1776413"/>
          </a:xfrm>
          <a:prstGeom prst="rect">
            <a:avLst/>
          </a:prstGeom>
          <a:noFill/>
        </p:spPr>
      </p:pic>
    </p:spTree>
  </p:cSld>
  <p:clrMapOvr>
    <a:masterClrMapping/>
  </p:clrMapOvr>
  <p:transition>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96875" y="2425700"/>
            <a:ext cx="8348663" cy="3441700"/>
          </a:xfrm>
          <a:solidFill>
            <a:srgbClr val="CCFF99"/>
          </a:solidFill>
        </p:spPr>
        <p:txBody>
          <a:bodyPr/>
          <a:lstStyle/>
          <a:p>
            <a:pPr algn="ctr"/>
            <a:r>
              <a:rPr lang="tr-TR" b="1">
                <a:solidFill>
                  <a:srgbClr val="0000FF"/>
                </a:solidFill>
              </a:rPr>
              <a:t>BÜTÜN BU ANLATTIKLARIMIZ MESLEĞİNİZİ SEÇERKEN DİKKAT EDECEĞİNİZ NOKTALARDI</a:t>
            </a:r>
          </a:p>
        </p:txBody>
      </p:sp>
      <p:pic>
        <p:nvPicPr>
          <p:cNvPr id="142344" name="Picture 8" descr="BD21313_"/>
          <p:cNvPicPr>
            <a:picLocks noChangeAspect="1" noChangeArrowheads="1"/>
          </p:cNvPicPr>
          <p:nvPr/>
        </p:nvPicPr>
        <p:blipFill>
          <a:blip r:embed="rId2"/>
          <a:srcRect/>
          <a:stretch>
            <a:fillRect/>
          </a:stretch>
        </p:blipFill>
        <p:spPr bwMode="auto">
          <a:xfrm>
            <a:off x="1066800" y="685800"/>
            <a:ext cx="7146925" cy="609600"/>
          </a:xfrm>
          <a:prstGeom prst="rect">
            <a:avLst/>
          </a:prstGeom>
          <a:noFill/>
        </p:spPr>
      </p:pic>
    </p:spTree>
  </p:cSld>
  <p:clrMapOvr>
    <a:masterClrMapping/>
  </p:clrMapOvr>
  <p:transition>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609600" y="1828800"/>
            <a:ext cx="8162925" cy="4787900"/>
          </a:xfrm>
        </p:spPr>
        <p:txBody>
          <a:bodyPr/>
          <a:lstStyle/>
          <a:p>
            <a:r>
              <a:rPr lang="tr-TR" sz="6600">
                <a:solidFill>
                  <a:srgbClr val="FF0066"/>
                </a:solidFill>
              </a:rPr>
              <a:t>AMA UNUTMAMANIZ GEREKEN EN ÖNEMLİ ŞEY...</a:t>
            </a:r>
            <a:br>
              <a:rPr lang="tr-TR" sz="6600">
                <a:solidFill>
                  <a:srgbClr val="FF0066"/>
                </a:solidFill>
              </a:rPr>
            </a:br>
            <a:endParaRPr lang="tr-TR">
              <a:solidFill>
                <a:srgbClr val="FF0066"/>
              </a:solidFill>
            </a:endParaRPr>
          </a:p>
        </p:txBody>
      </p:sp>
    </p:spTree>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871538" y="68263"/>
            <a:ext cx="8162925" cy="1555750"/>
          </a:xfrm>
        </p:spPr>
        <p:txBody>
          <a:bodyPr/>
          <a:lstStyle/>
          <a:p>
            <a:r>
              <a:rPr lang="tr-TR" sz="4800">
                <a:solidFill>
                  <a:srgbClr val="FF5050"/>
                </a:solidFill>
              </a:rPr>
              <a:t>İŞİNİ SEVEN ÖĞRETMENLER</a:t>
            </a:r>
          </a:p>
        </p:txBody>
      </p:sp>
      <p:sp>
        <p:nvSpPr>
          <p:cNvPr id="150531" name="Rectangle 3"/>
          <p:cNvSpPr>
            <a:spLocks noGrp="1" noChangeArrowheads="1"/>
          </p:cNvSpPr>
          <p:nvPr>
            <p:ph type="body" idx="1"/>
          </p:nvPr>
        </p:nvSpPr>
        <p:spPr>
          <a:xfrm>
            <a:off x="3276600" y="2438400"/>
            <a:ext cx="6172200" cy="4419600"/>
          </a:xfrm>
        </p:spPr>
        <p:txBody>
          <a:bodyPr/>
          <a:lstStyle/>
          <a:p>
            <a:endParaRPr lang="tr-TR"/>
          </a:p>
          <a:p>
            <a:pPr>
              <a:buClr>
                <a:srgbClr val="3399FF"/>
              </a:buClr>
              <a:buSzPct val="110000"/>
              <a:buFont typeface="Wingdings" pitchFamily="2" charset="2"/>
              <a:buChar char="û"/>
            </a:pPr>
            <a:r>
              <a:rPr lang="tr-TR" sz="4000">
                <a:solidFill>
                  <a:schemeClr val="tx2"/>
                </a:solidFill>
              </a:rPr>
              <a:t>BAŞARILI</a:t>
            </a:r>
          </a:p>
          <a:p>
            <a:pPr>
              <a:buFont typeface="Wingdings" pitchFamily="2" charset="2"/>
              <a:buNone/>
            </a:pPr>
            <a:r>
              <a:rPr lang="tr-TR" sz="4000">
                <a:solidFill>
                  <a:schemeClr val="tx2"/>
                </a:solidFill>
              </a:rPr>
              <a:t>   ÖĞRENCİLER</a:t>
            </a:r>
          </a:p>
          <a:p>
            <a:pPr>
              <a:buFont typeface="Wingdings" pitchFamily="2" charset="2"/>
              <a:buNone/>
            </a:pPr>
            <a:r>
              <a:rPr lang="tr-TR" sz="4000">
                <a:solidFill>
                  <a:schemeClr val="tx2"/>
                </a:solidFill>
              </a:rPr>
              <a:t>         YETİŞTİRİR</a:t>
            </a:r>
          </a:p>
        </p:txBody>
      </p:sp>
      <p:pic>
        <p:nvPicPr>
          <p:cNvPr id="150532" name="Picture 4" descr="BS02064_"/>
          <p:cNvPicPr>
            <a:picLocks noChangeAspect="1" noChangeArrowheads="1"/>
          </p:cNvPicPr>
          <p:nvPr/>
        </p:nvPicPr>
        <p:blipFill>
          <a:blip r:embed="rId2"/>
          <a:srcRect/>
          <a:stretch>
            <a:fillRect/>
          </a:stretch>
        </p:blipFill>
        <p:spPr bwMode="auto">
          <a:xfrm>
            <a:off x="5867400" y="0"/>
            <a:ext cx="2362200" cy="2209800"/>
          </a:xfrm>
          <a:prstGeom prst="rect">
            <a:avLst/>
          </a:prstGeom>
          <a:noFill/>
        </p:spPr>
      </p:pic>
      <p:pic>
        <p:nvPicPr>
          <p:cNvPr id="150533" name="Picture 5" descr="PE03166_"/>
          <p:cNvPicPr>
            <a:picLocks noChangeAspect="1" noChangeArrowheads="1"/>
          </p:cNvPicPr>
          <p:nvPr/>
        </p:nvPicPr>
        <p:blipFill>
          <a:blip r:embed="rId3"/>
          <a:srcRect/>
          <a:stretch>
            <a:fillRect/>
          </a:stretch>
        </p:blipFill>
        <p:spPr bwMode="auto">
          <a:xfrm>
            <a:off x="381000" y="2209800"/>
            <a:ext cx="2895600" cy="4038600"/>
          </a:xfrm>
          <a:prstGeom prst="rect">
            <a:avLst/>
          </a:prstGeom>
          <a:noFill/>
        </p:spPr>
      </p:pic>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2971800" y="762000"/>
            <a:ext cx="5562600" cy="1555750"/>
          </a:xfrm>
        </p:spPr>
        <p:txBody>
          <a:bodyPr/>
          <a:lstStyle/>
          <a:p>
            <a:pPr algn="ctr"/>
            <a:r>
              <a:rPr lang="tr-TR" sz="4800">
                <a:solidFill>
                  <a:srgbClr val="FF5050"/>
                </a:solidFill>
              </a:rPr>
              <a:t>İŞİNİ SEVEN BİR DOKTOR</a:t>
            </a:r>
          </a:p>
        </p:txBody>
      </p:sp>
      <p:sp>
        <p:nvSpPr>
          <p:cNvPr id="145411" name="Rectangle 3"/>
          <p:cNvSpPr>
            <a:spLocks noGrp="1" noChangeArrowheads="1"/>
          </p:cNvSpPr>
          <p:nvPr>
            <p:ph type="subTitle" idx="1"/>
          </p:nvPr>
        </p:nvSpPr>
        <p:spPr>
          <a:xfrm>
            <a:off x="609600" y="3124200"/>
            <a:ext cx="4437063" cy="3114675"/>
          </a:xfrm>
        </p:spPr>
        <p:txBody>
          <a:bodyPr/>
          <a:lstStyle/>
          <a:p>
            <a:pPr algn="ctr"/>
            <a:r>
              <a:rPr lang="tr-TR">
                <a:solidFill>
                  <a:schemeClr val="tx2"/>
                </a:solidFill>
              </a:rPr>
              <a:t>HASTALARIYLA DAHA YAKINDAN İLGİLENİR VE ONLARI SAĞLIĞINA KAVUŞTURMAKTAN MUTLU OLUR</a:t>
            </a:r>
          </a:p>
        </p:txBody>
      </p:sp>
      <p:pic>
        <p:nvPicPr>
          <p:cNvPr id="145412" name="Picture 4" descr="PE01023_"/>
          <p:cNvPicPr>
            <a:picLocks noChangeAspect="1" noChangeArrowheads="1"/>
          </p:cNvPicPr>
          <p:nvPr/>
        </p:nvPicPr>
        <p:blipFill>
          <a:blip r:embed="rId2"/>
          <a:srcRect/>
          <a:stretch>
            <a:fillRect/>
          </a:stretch>
        </p:blipFill>
        <p:spPr bwMode="auto">
          <a:xfrm>
            <a:off x="457200" y="0"/>
            <a:ext cx="2362200" cy="3124200"/>
          </a:xfrm>
          <a:prstGeom prst="rect">
            <a:avLst/>
          </a:prstGeom>
          <a:noFill/>
        </p:spPr>
      </p:pic>
      <p:pic>
        <p:nvPicPr>
          <p:cNvPr id="145413" name="Picture 5" descr="PE02716_"/>
          <p:cNvPicPr>
            <a:picLocks noChangeAspect="1" noChangeArrowheads="1"/>
          </p:cNvPicPr>
          <p:nvPr/>
        </p:nvPicPr>
        <p:blipFill>
          <a:blip r:embed="rId3"/>
          <a:srcRect/>
          <a:stretch>
            <a:fillRect/>
          </a:stretch>
        </p:blipFill>
        <p:spPr bwMode="auto">
          <a:xfrm>
            <a:off x="5562600" y="2971800"/>
            <a:ext cx="2743200" cy="3124200"/>
          </a:xfrm>
          <a:prstGeom prst="rect">
            <a:avLst/>
          </a:prstGeom>
          <a:noFill/>
        </p:spPr>
      </p:pic>
    </p:spTree>
  </p:cSld>
  <p:clrMapOvr>
    <a:masterClrMapping/>
  </p:clrMapOvr>
  <p:transition>
    <p:strip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0" y="533400"/>
            <a:ext cx="6858000" cy="1431925"/>
          </a:xfrm>
        </p:spPr>
        <p:txBody>
          <a:bodyPr/>
          <a:lstStyle/>
          <a:p>
            <a:pPr algn="ctr"/>
            <a:r>
              <a:rPr lang="tr-TR" b="1">
                <a:solidFill>
                  <a:srgbClr val="FF5050"/>
                </a:solidFill>
                <a:effectLst>
                  <a:outerShdw blurRad="38100" dist="38100" dir="2700000" algn="tl">
                    <a:srgbClr val="000000"/>
                  </a:outerShdw>
                </a:effectLst>
              </a:rPr>
              <a:t>İŞİNİ SEVMEYEN BİR MÜHENDİS</a:t>
            </a:r>
          </a:p>
        </p:txBody>
      </p:sp>
      <p:sp>
        <p:nvSpPr>
          <p:cNvPr id="146435" name="Rectangle 3"/>
          <p:cNvSpPr>
            <a:spLocks noGrp="1" noChangeArrowheads="1"/>
          </p:cNvSpPr>
          <p:nvPr>
            <p:ph type="subTitle" idx="1"/>
          </p:nvPr>
        </p:nvSpPr>
        <p:spPr>
          <a:xfrm>
            <a:off x="4706938" y="4114800"/>
            <a:ext cx="4437062" cy="3114675"/>
          </a:xfrm>
        </p:spPr>
        <p:txBody>
          <a:bodyPr/>
          <a:lstStyle/>
          <a:p>
            <a:pPr algn="ctr"/>
            <a:r>
              <a:rPr lang="tr-TR" sz="3600" b="1">
                <a:solidFill>
                  <a:schemeClr val="tx2"/>
                </a:solidFill>
              </a:rPr>
              <a:t>SAĞLAM YAPILAR YAPAMAZ</a:t>
            </a:r>
          </a:p>
        </p:txBody>
      </p:sp>
      <p:pic>
        <p:nvPicPr>
          <p:cNvPr id="146436" name="Picture 4" descr="PE01460_"/>
          <p:cNvPicPr>
            <a:picLocks noChangeAspect="1" noChangeArrowheads="1"/>
          </p:cNvPicPr>
          <p:nvPr/>
        </p:nvPicPr>
        <p:blipFill>
          <a:blip r:embed="rId2"/>
          <a:srcRect/>
          <a:stretch>
            <a:fillRect/>
          </a:stretch>
        </p:blipFill>
        <p:spPr bwMode="auto">
          <a:xfrm>
            <a:off x="6353175" y="0"/>
            <a:ext cx="2790825" cy="3468688"/>
          </a:xfrm>
          <a:prstGeom prst="rect">
            <a:avLst/>
          </a:prstGeom>
          <a:noFill/>
        </p:spPr>
      </p:pic>
      <p:pic>
        <p:nvPicPr>
          <p:cNvPr id="146437" name="Picture 5" descr="BL00381_"/>
          <p:cNvPicPr>
            <a:picLocks noChangeAspect="1" noChangeArrowheads="1"/>
          </p:cNvPicPr>
          <p:nvPr/>
        </p:nvPicPr>
        <p:blipFill>
          <a:blip r:embed="rId3"/>
          <a:srcRect/>
          <a:stretch>
            <a:fillRect/>
          </a:stretch>
        </p:blipFill>
        <p:spPr bwMode="auto">
          <a:xfrm>
            <a:off x="533400" y="3657600"/>
            <a:ext cx="4603750" cy="2574925"/>
          </a:xfrm>
          <a:prstGeom prst="rect">
            <a:avLst/>
          </a:prstGeom>
          <a:noFill/>
        </p:spPr>
      </p:pic>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871538" y="862013"/>
            <a:ext cx="8162925" cy="762000"/>
          </a:xfrm>
        </p:spPr>
        <p:txBody>
          <a:bodyPr/>
          <a:lstStyle/>
          <a:p>
            <a:endParaRPr lang="tr-TR" dirty="0"/>
          </a:p>
        </p:txBody>
      </p:sp>
      <p:sp>
        <p:nvSpPr>
          <p:cNvPr id="158723" name="Rectangle 3"/>
          <p:cNvSpPr>
            <a:spLocks noGrp="1" noChangeArrowheads="1"/>
          </p:cNvSpPr>
          <p:nvPr>
            <p:ph type="body" idx="1"/>
          </p:nvPr>
        </p:nvSpPr>
        <p:spPr/>
        <p:txBody>
          <a:bodyPr/>
          <a:lstStyle/>
          <a:p>
            <a:r>
              <a:rPr lang="tr-TR"/>
              <a:t>Meslek seçimi neden hayatınızın dönüm noktalarından biridir?</a:t>
            </a:r>
          </a:p>
          <a:p>
            <a:r>
              <a:rPr lang="tr-TR"/>
              <a:t>Mesleğin insan yaşamındaki yeri</a:t>
            </a:r>
          </a:p>
          <a:p>
            <a:r>
              <a:rPr lang="tr-TR"/>
              <a:t>Mesleğe yönelme</a:t>
            </a:r>
          </a:p>
          <a:p>
            <a:r>
              <a:rPr lang="tr-TR"/>
              <a:t>Meslek seçme döneminde gençleri etkileyen faktörler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981075" y="776288"/>
            <a:ext cx="8162925" cy="823912"/>
          </a:xfrm>
        </p:spPr>
        <p:txBody>
          <a:bodyPr/>
          <a:lstStyle/>
          <a:p>
            <a:r>
              <a:rPr lang="tr-TR" sz="4800" b="1"/>
              <a:t>YANİ;</a:t>
            </a:r>
          </a:p>
        </p:txBody>
      </p:sp>
      <p:sp>
        <p:nvSpPr>
          <p:cNvPr id="149507" name="Rectangle 3"/>
          <p:cNvSpPr>
            <a:spLocks noGrp="1" noChangeArrowheads="1"/>
          </p:cNvSpPr>
          <p:nvPr>
            <p:ph type="body" idx="1"/>
          </p:nvPr>
        </p:nvSpPr>
        <p:spPr>
          <a:xfrm>
            <a:off x="533400" y="2667000"/>
            <a:ext cx="8110538" cy="4191000"/>
          </a:xfrm>
        </p:spPr>
        <p:txBody>
          <a:bodyPr/>
          <a:lstStyle/>
          <a:p>
            <a:pPr>
              <a:buClr>
                <a:schemeClr val="hlink"/>
              </a:buClr>
              <a:buSzPct val="110000"/>
              <a:buFont typeface="Wingdings" pitchFamily="2" charset="2"/>
              <a:buChar char="ü"/>
            </a:pPr>
            <a:r>
              <a:rPr lang="tr-TR" sz="2800" b="1">
                <a:solidFill>
                  <a:schemeClr val="tx2"/>
                </a:solidFill>
              </a:rPr>
              <a:t>ÇALIŞARAK GEÇİRDİĞİNİZ ZAMAN</a:t>
            </a:r>
          </a:p>
          <a:p>
            <a:pPr>
              <a:buClr>
                <a:schemeClr val="hlink"/>
              </a:buClr>
              <a:buSzPct val="110000"/>
              <a:buFont typeface="Wingdings" pitchFamily="2" charset="2"/>
              <a:buChar char="ü"/>
            </a:pPr>
            <a:r>
              <a:rPr lang="tr-TR" sz="2800" b="1">
                <a:solidFill>
                  <a:schemeClr val="tx2"/>
                </a:solidFill>
              </a:rPr>
              <a:t>GÖSTERECEĞİNİZ PERFORMANS</a:t>
            </a:r>
          </a:p>
          <a:p>
            <a:pPr>
              <a:buClr>
                <a:schemeClr val="hlink"/>
              </a:buClr>
              <a:buSzPct val="110000"/>
              <a:buFont typeface="Wingdings" pitchFamily="2" charset="2"/>
              <a:buChar char="ü"/>
            </a:pPr>
            <a:r>
              <a:rPr lang="tr-TR" sz="2800" b="1">
                <a:solidFill>
                  <a:schemeClr val="tx2"/>
                </a:solidFill>
              </a:rPr>
              <a:t>YAPACAĞINIZ DOĞRU TERCİHLE BİRLEŞTİĞİNDE</a:t>
            </a:r>
          </a:p>
          <a:p>
            <a:pPr>
              <a:buClr>
                <a:schemeClr val="hlink"/>
              </a:buClr>
              <a:buSzPct val="110000"/>
              <a:buFont typeface="Wingdings" pitchFamily="2" charset="2"/>
              <a:buChar char="ü"/>
            </a:pPr>
            <a:r>
              <a:rPr lang="tr-TR" b="1">
                <a:solidFill>
                  <a:schemeClr val="tx2"/>
                </a:solidFill>
              </a:rPr>
              <a:t>KAZANACAĞINIZ EN BÜYÜK ŞEY</a:t>
            </a:r>
          </a:p>
          <a:p>
            <a:pPr>
              <a:buClr>
                <a:schemeClr val="hlink"/>
              </a:buClr>
              <a:buSzPct val="110000"/>
              <a:buFont typeface="Wingdings" pitchFamily="2" charset="2"/>
              <a:buNone/>
            </a:pPr>
            <a:r>
              <a:rPr lang="tr-TR" sz="3600" b="1">
                <a:solidFill>
                  <a:srgbClr val="0099FF"/>
                </a:solidFill>
              </a:rPr>
              <a:t> MUTLU BİR YAŞAM</a:t>
            </a:r>
            <a:r>
              <a:rPr lang="tr-TR" b="1">
                <a:solidFill>
                  <a:schemeClr val="tx2"/>
                </a:solidFill>
              </a:rPr>
              <a:t> OLACAKTIR</a:t>
            </a:r>
          </a:p>
        </p:txBody>
      </p:sp>
      <p:pic>
        <p:nvPicPr>
          <p:cNvPr id="149508" name="Picture 4" descr="BD06518_"/>
          <p:cNvPicPr>
            <a:picLocks noChangeAspect="1" noChangeArrowheads="1"/>
          </p:cNvPicPr>
          <p:nvPr/>
        </p:nvPicPr>
        <p:blipFill>
          <a:blip r:embed="rId2"/>
          <a:srcRect/>
          <a:stretch>
            <a:fillRect/>
          </a:stretch>
        </p:blipFill>
        <p:spPr bwMode="auto">
          <a:xfrm>
            <a:off x="7010400" y="381000"/>
            <a:ext cx="1752600" cy="2133600"/>
          </a:xfrm>
          <a:prstGeom prst="rect">
            <a:avLst/>
          </a:prstGeom>
          <a:noFill/>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828800" y="0"/>
            <a:ext cx="7553325" cy="2590800"/>
          </a:xfrm>
        </p:spPr>
        <p:txBody>
          <a:bodyPr/>
          <a:lstStyle/>
          <a:p>
            <a:r>
              <a:rPr lang="tr-TR" sz="4000" b="1">
                <a:solidFill>
                  <a:srgbClr val="FF9933"/>
                </a:solidFill>
              </a:rPr>
              <a:t>ŞU SIRALAR SİZİ EN ÇOK DÜŞÜNDÜREN ŞEY NEDİR?</a:t>
            </a:r>
            <a:r>
              <a:rPr lang="tr-TR" b="1">
                <a:solidFill>
                  <a:srgbClr val="FF9933"/>
                </a:solidFill>
              </a:rPr>
              <a:t/>
            </a:r>
            <a:br>
              <a:rPr lang="tr-TR" b="1">
                <a:solidFill>
                  <a:srgbClr val="FF9933"/>
                </a:solidFill>
              </a:rPr>
            </a:br>
            <a:endParaRPr lang="en-US" b="1">
              <a:solidFill>
                <a:srgbClr val="FF9933"/>
              </a:solidFill>
            </a:endParaRPr>
          </a:p>
        </p:txBody>
      </p:sp>
      <p:sp>
        <p:nvSpPr>
          <p:cNvPr id="90115" name="Rectangle 3"/>
          <p:cNvSpPr>
            <a:spLocks noGrp="1" noChangeArrowheads="1"/>
          </p:cNvSpPr>
          <p:nvPr>
            <p:ph type="body" sz="half" idx="1"/>
          </p:nvPr>
        </p:nvSpPr>
        <p:spPr/>
        <p:txBody>
          <a:bodyPr/>
          <a:lstStyle/>
          <a:p>
            <a:pPr>
              <a:buClr>
                <a:schemeClr val="tx2"/>
              </a:buClr>
            </a:pPr>
            <a:r>
              <a:rPr lang="tr-TR">
                <a:solidFill>
                  <a:schemeClr val="tx2"/>
                </a:solidFill>
              </a:rPr>
              <a:t>Zamanı kullanabilmeniz</a:t>
            </a:r>
          </a:p>
          <a:p>
            <a:pPr>
              <a:buClr>
                <a:schemeClr val="tx2"/>
              </a:buClr>
            </a:pPr>
            <a:r>
              <a:rPr lang="tr-TR">
                <a:solidFill>
                  <a:schemeClr val="hlink"/>
                </a:solidFill>
              </a:rPr>
              <a:t>TERCİHLER DÖNEMİNDE HANGİ MESLEK DALLARINA YÖNELİK TERCİH YAPACAĞINIZ</a:t>
            </a:r>
            <a:endParaRPr lang="en-US">
              <a:solidFill>
                <a:schemeClr val="hlink"/>
              </a:solidFill>
            </a:endParaRPr>
          </a:p>
          <a:p>
            <a:endParaRPr lang="en-US">
              <a:solidFill>
                <a:schemeClr val="hlink"/>
              </a:solidFill>
            </a:endParaRPr>
          </a:p>
        </p:txBody>
      </p:sp>
      <p:sp>
        <p:nvSpPr>
          <p:cNvPr id="90116" name="Rectangle 4"/>
          <p:cNvSpPr>
            <a:spLocks noGrp="1" noChangeArrowheads="1"/>
          </p:cNvSpPr>
          <p:nvPr>
            <p:ph type="body" sz="half" idx="2"/>
          </p:nvPr>
        </p:nvSpPr>
        <p:spPr/>
        <p:txBody>
          <a:bodyPr/>
          <a:lstStyle/>
          <a:p>
            <a:pPr>
              <a:buClr>
                <a:schemeClr val="tx2"/>
              </a:buClr>
            </a:pPr>
            <a:r>
              <a:rPr lang="tr-TR">
                <a:solidFill>
                  <a:schemeClr val="tx2"/>
                </a:solidFill>
              </a:rPr>
              <a:t>Üniversite sınavına hazırlanmak</a:t>
            </a:r>
          </a:p>
          <a:p>
            <a:pPr>
              <a:buClr>
                <a:schemeClr val="tx2"/>
              </a:buClr>
            </a:pPr>
            <a:r>
              <a:rPr lang="tr-TR">
                <a:solidFill>
                  <a:schemeClr val="tx2"/>
                </a:solidFill>
              </a:rPr>
              <a:t>Sınava girip yüksek bir puan almak</a:t>
            </a:r>
          </a:p>
          <a:p>
            <a:pPr>
              <a:buClr>
                <a:schemeClr val="tx2"/>
              </a:buClr>
            </a:pPr>
            <a:r>
              <a:rPr lang="tr-TR">
                <a:solidFill>
                  <a:schemeClr val="tx2"/>
                </a:solidFill>
              </a:rPr>
              <a:t>Kaç soru yaparsanız sizi ne kadar etkileyeceği</a:t>
            </a:r>
            <a:endParaRPr lang="en-US">
              <a:solidFill>
                <a:schemeClr val="tx2"/>
              </a:solidFill>
            </a:endParaRPr>
          </a:p>
        </p:txBody>
      </p:sp>
      <p:pic>
        <p:nvPicPr>
          <p:cNvPr id="90118" name="Picture 6" descr="BD06663_"/>
          <p:cNvPicPr>
            <a:picLocks noChangeAspect="1" noChangeArrowheads="1"/>
          </p:cNvPicPr>
          <p:nvPr/>
        </p:nvPicPr>
        <p:blipFill>
          <a:blip r:embed="rId3"/>
          <a:srcRect/>
          <a:stretch>
            <a:fillRect/>
          </a:stretch>
        </p:blipFill>
        <p:spPr bwMode="auto">
          <a:xfrm>
            <a:off x="0" y="0"/>
            <a:ext cx="1928813" cy="167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590800" y="0"/>
            <a:ext cx="7510463" cy="1739900"/>
          </a:xfrm>
        </p:spPr>
        <p:txBody>
          <a:bodyPr/>
          <a:lstStyle/>
          <a:p>
            <a:r>
              <a:rPr lang="tr-TR" sz="3600">
                <a:solidFill>
                  <a:srgbClr val="FF9933"/>
                </a:solidFill>
              </a:rPr>
              <a:t>MESLEK SEÇİMİ NEDEN HAYATINIZIN DÖNÜM NOKTALARINDAN BİRİ?	</a:t>
            </a:r>
            <a:endParaRPr lang="en-US" sz="3600">
              <a:solidFill>
                <a:srgbClr val="FF9933"/>
              </a:solidFill>
            </a:endParaRPr>
          </a:p>
        </p:txBody>
      </p:sp>
      <p:sp>
        <p:nvSpPr>
          <p:cNvPr id="94211" name="Rectangle 3"/>
          <p:cNvSpPr>
            <a:spLocks noGrp="1" noChangeArrowheads="1"/>
          </p:cNvSpPr>
          <p:nvPr>
            <p:ph type="body" idx="1"/>
          </p:nvPr>
        </p:nvSpPr>
        <p:spPr/>
        <p:txBody>
          <a:bodyPr/>
          <a:lstStyle/>
          <a:p>
            <a:pPr>
              <a:buClr>
                <a:srgbClr val="0099FF"/>
              </a:buClr>
              <a:buSzTx/>
              <a:buFont typeface="Wingdings" pitchFamily="2" charset="2"/>
              <a:buChar char="Ø"/>
            </a:pPr>
            <a:r>
              <a:rPr lang="tr-TR">
                <a:solidFill>
                  <a:schemeClr val="tx2"/>
                </a:solidFill>
              </a:rPr>
              <a:t>Bulunduğunuz iş alanları büyük ölçüde mesleğinize bağlı olacak</a:t>
            </a:r>
          </a:p>
          <a:p>
            <a:pPr>
              <a:buClr>
                <a:srgbClr val="0099FF"/>
              </a:buClr>
              <a:buSzTx/>
              <a:buFont typeface="Wingdings" pitchFamily="2" charset="2"/>
              <a:buChar char="Ø"/>
            </a:pPr>
            <a:r>
              <a:rPr lang="tr-TR">
                <a:solidFill>
                  <a:schemeClr val="tx2"/>
                </a:solidFill>
              </a:rPr>
              <a:t>Sahip olduğunuz meslek yaşam biçiminizi etkileyecek</a:t>
            </a:r>
          </a:p>
          <a:p>
            <a:pPr>
              <a:buClr>
                <a:srgbClr val="0099FF"/>
              </a:buClr>
              <a:buSzTx/>
              <a:buFont typeface="Wingdings" pitchFamily="2" charset="2"/>
              <a:buChar char="Ø"/>
            </a:pPr>
            <a:r>
              <a:rPr lang="tr-TR">
                <a:solidFill>
                  <a:schemeClr val="tx2"/>
                </a:solidFill>
              </a:rPr>
              <a:t>Sahip olduğunuz mesleği sevip sevmemeniz başarı ve mutluluğunuzda etkili olacak</a:t>
            </a:r>
          </a:p>
          <a:p>
            <a:pPr>
              <a:buClr>
                <a:srgbClr val="0099FF"/>
              </a:buClr>
              <a:buSzTx/>
              <a:buFont typeface="Wingdings" pitchFamily="2" charset="2"/>
              <a:buNone/>
            </a:pPr>
            <a:endParaRPr lang="en-US">
              <a:solidFill>
                <a:schemeClr val="tx2"/>
              </a:solidFill>
            </a:endParaRPr>
          </a:p>
        </p:txBody>
      </p:sp>
      <p:pic>
        <p:nvPicPr>
          <p:cNvPr id="94212" name="Picture 4" descr="BD04912_"/>
          <p:cNvPicPr>
            <a:picLocks noChangeAspect="1" noChangeArrowheads="1"/>
          </p:cNvPicPr>
          <p:nvPr/>
        </p:nvPicPr>
        <p:blipFill>
          <a:blip r:embed="rId2"/>
          <a:srcRect/>
          <a:stretch>
            <a:fillRect/>
          </a:stretch>
        </p:blipFill>
        <p:spPr bwMode="auto">
          <a:xfrm>
            <a:off x="228600" y="76200"/>
            <a:ext cx="1828800" cy="1600200"/>
          </a:xfrm>
          <a:prstGeom prst="rect">
            <a:avLst/>
          </a:prstGeom>
          <a:noFill/>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0" y="-21580475"/>
            <a:ext cx="869950" cy="7407275"/>
          </a:xfrm>
        </p:spPr>
        <p:txBody>
          <a:bodyPr/>
          <a:lstStyle/>
          <a:p>
            <a:endParaRPr lang="tr-TR" sz="4000">
              <a:latin typeface="Tahoma" pitchFamily="34" charset="0"/>
            </a:endParaRPr>
          </a:p>
        </p:txBody>
      </p:sp>
      <p:sp>
        <p:nvSpPr>
          <p:cNvPr id="129027" name="Line 3"/>
          <p:cNvSpPr>
            <a:spLocks noChangeShapeType="1"/>
          </p:cNvSpPr>
          <p:nvPr/>
        </p:nvSpPr>
        <p:spPr bwMode="auto">
          <a:xfrm flipH="1">
            <a:off x="533400" y="1828800"/>
            <a:ext cx="3733800" cy="4191000"/>
          </a:xfrm>
          <a:prstGeom prst="line">
            <a:avLst/>
          </a:prstGeom>
          <a:noFill/>
          <a:ln w="9525">
            <a:noFill/>
            <a:round/>
            <a:headEnd/>
            <a:tailEnd/>
          </a:ln>
          <a:effectLst/>
        </p:spPr>
        <p:txBody>
          <a:bodyPr/>
          <a:lstStyle/>
          <a:p>
            <a:endParaRPr lang="tr-TR"/>
          </a:p>
        </p:txBody>
      </p:sp>
      <p:sp>
        <p:nvSpPr>
          <p:cNvPr id="129028" name="Line 4"/>
          <p:cNvSpPr>
            <a:spLocks noChangeShapeType="1"/>
          </p:cNvSpPr>
          <p:nvPr/>
        </p:nvSpPr>
        <p:spPr bwMode="auto">
          <a:xfrm flipH="1">
            <a:off x="609600" y="1828800"/>
            <a:ext cx="3657600" cy="3962400"/>
          </a:xfrm>
          <a:prstGeom prst="line">
            <a:avLst/>
          </a:prstGeom>
          <a:noFill/>
          <a:ln w="9525">
            <a:noFill/>
            <a:round/>
            <a:headEnd/>
            <a:tailEnd/>
          </a:ln>
          <a:effectLst/>
        </p:spPr>
        <p:txBody>
          <a:bodyPr/>
          <a:lstStyle/>
          <a:p>
            <a:endParaRPr lang="tr-TR"/>
          </a:p>
        </p:txBody>
      </p:sp>
      <p:sp>
        <p:nvSpPr>
          <p:cNvPr id="129029" name="Line 5"/>
          <p:cNvSpPr>
            <a:spLocks noChangeShapeType="1"/>
          </p:cNvSpPr>
          <p:nvPr/>
        </p:nvSpPr>
        <p:spPr bwMode="auto">
          <a:xfrm>
            <a:off x="4267200" y="1828800"/>
            <a:ext cx="4038600" cy="3886200"/>
          </a:xfrm>
          <a:prstGeom prst="line">
            <a:avLst/>
          </a:prstGeom>
          <a:noFill/>
          <a:ln w="9525">
            <a:noFill/>
            <a:round/>
            <a:headEnd/>
            <a:tailEnd/>
          </a:ln>
          <a:effectLst/>
        </p:spPr>
        <p:txBody>
          <a:bodyPr/>
          <a:lstStyle/>
          <a:p>
            <a:endParaRPr lang="tr-TR"/>
          </a:p>
        </p:txBody>
      </p:sp>
      <p:sp>
        <p:nvSpPr>
          <p:cNvPr id="129030" name="AutoShape 6"/>
          <p:cNvSpPr>
            <a:spLocks noChangeArrowheads="1"/>
          </p:cNvSpPr>
          <p:nvPr/>
        </p:nvSpPr>
        <p:spPr bwMode="auto">
          <a:xfrm>
            <a:off x="1143000" y="1981200"/>
            <a:ext cx="7391400" cy="4114800"/>
          </a:xfrm>
          <a:prstGeom prst="triangle">
            <a:avLst>
              <a:gd name="adj" fmla="val 50000"/>
            </a:avLst>
          </a:prstGeom>
          <a:noFill/>
          <a:ln w="9525">
            <a:noFill/>
            <a:miter lim="800000"/>
            <a:headEnd/>
            <a:tailEnd/>
          </a:ln>
          <a:effectLst/>
        </p:spPr>
        <p:txBody>
          <a:bodyPr wrap="none" anchor="ctr"/>
          <a:lstStyle/>
          <a:p>
            <a:endParaRPr lang="tr-TR"/>
          </a:p>
        </p:txBody>
      </p:sp>
      <p:sp>
        <p:nvSpPr>
          <p:cNvPr id="129031" name="WordArt 7"/>
          <p:cNvSpPr>
            <a:spLocks noChangeArrowheads="1" noChangeShapeType="1" noTextEdit="1"/>
          </p:cNvSpPr>
          <p:nvPr/>
        </p:nvSpPr>
        <p:spPr bwMode="auto">
          <a:xfrm>
            <a:off x="762000" y="533400"/>
            <a:ext cx="7400925" cy="1039813"/>
          </a:xfrm>
          <a:prstGeom prst="rect">
            <a:avLst/>
          </a:prstGeom>
        </p:spPr>
        <p:txBody>
          <a:bodyPr wrap="none" fromWordArt="1">
            <a:prstTxWarp prst="textDeflate">
              <a:avLst>
                <a:gd name="adj" fmla="val 26227"/>
              </a:avLst>
            </a:prstTxWarp>
          </a:bodyPr>
          <a:lstStyle/>
          <a:p>
            <a:r>
              <a:rPr lang="tr-TR" sz="4400" kern="10">
                <a:ln w="9525">
                  <a:solidFill>
                    <a:schemeClr val="tx1"/>
                  </a:solidFill>
                  <a:round/>
                  <a:headEnd/>
                  <a:tailEnd/>
                </a:ln>
                <a:solidFill>
                  <a:schemeClr val="tx2"/>
                </a:solidFill>
                <a:latin typeface="Impact"/>
              </a:rPr>
              <a:t>Maslow'un İhtiyaçlar Hiyerarşisi</a:t>
            </a:r>
          </a:p>
        </p:txBody>
      </p:sp>
      <p:sp>
        <p:nvSpPr>
          <p:cNvPr id="129032" name="Rectangle 8"/>
          <p:cNvSpPr>
            <a:spLocks noChangeArrowheads="1"/>
          </p:cNvSpPr>
          <p:nvPr>
            <p:ph type="body" idx="1"/>
          </p:nvPr>
        </p:nvSpPr>
        <p:spPr>
          <a:xfrm>
            <a:off x="609600" y="1905000"/>
            <a:ext cx="8110538" cy="4724400"/>
          </a:xfrm>
          <a:solidFill>
            <a:srgbClr val="F94C29"/>
          </a:solidFill>
          <a:ln w="12700">
            <a:solidFill>
              <a:schemeClr val="tx1"/>
            </a:solidFill>
          </a:ln>
        </p:spPr>
        <p:txBody>
          <a:bodyPr/>
          <a:lstStyle/>
          <a:p>
            <a:pPr>
              <a:buFont typeface="Wingdings" pitchFamily="2" charset="2"/>
              <a:buNone/>
            </a:pPr>
            <a:r>
              <a:rPr lang="tr-TR" sz="1600"/>
              <a:t>                                              </a:t>
            </a:r>
          </a:p>
          <a:p>
            <a:pPr>
              <a:buFont typeface="Wingdings" pitchFamily="2" charset="2"/>
              <a:buNone/>
            </a:pPr>
            <a:endParaRPr lang="tr-TR" sz="1600"/>
          </a:p>
          <a:p>
            <a:pPr>
              <a:buFont typeface="Wingdings" pitchFamily="2" charset="2"/>
              <a:buNone/>
            </a:pPr>
            <a:r>
              <a:rPr lang="tr-TR" sz="1600"/>
              <a:t>                                       	  5</a:t>
            </a:r>
          </a:p>
          <a:p>
            <a:pPr>
              <a:buFont typeface="Wingdings" pitchFamily="2" charset="2"/>
              <a:buNone/>
            </a:pPr>
            <a:r>
              <a:rPr lang="tr-TR" sz="1600"/>
              <a:t>                                                Kendini </a:t>
            </a:r>
          </a:p>
          <a:p>
            <a:pPr>
              <a:buFont typeface="Wingdings" pitchFamily="2" charset="2"/>
              <a:buNone/>
            </a:pPr>
            <a:r>
              <a:rPr lang="tr-TR" sz="1600"/>
              <a:t>                                            Gerçekleştirme</a:t>
            </a:r>
          </a:p>
          <a:p>
            <a:pPr>
              <a:buFont typeface="Wingdings" pitchFamily="2" charset="2"/>
              <a:buNone/>
            </a:pPr>
            <a:endParaRPr lang="tr-TR" sz="1600"/>
          </a:p>
          <a:p>
            <a:pPr>
              <a:buFont typeface="Wingdings" pitchFamily="2" charset="2"/>
              <a:buNone/>
            </a:pPr>
            <a:r>
              <a:rPr lang="tr-TR" sz="1600"/>
              <a:t>                                                     4</a:t>
            </a:r>
          </a:p>
          <a:p>
            <a:pPr>
              <a:buFont typeface="Wingdings" pitchFamily="2" charset="2"/>
              <a:buNone/>
            </a:pPr>
            <a:r>
              <a:rPr lang="tr-TR" sz="1600"/>
              <a:t>			                  Saygı ve Statü</a:t>
            </a:r>
          </a:p>
          <a:p>
            <a:pPr>
              <a:buFont typeface="Wingdings" pitchFamily="2" charset="2"/>
              <a:buNone/>
            </a:pPr>
            <a:endParaRPr lang="tr-TR" sz="1600"/>
          </a:p>
          <a:p>
            <a:pPr>
              <a:buFont typeface="Wingdings" pitchFamily="2" charset="2"/>
              <a:buNone/>
            </a:pPr>
            <a:r>
              <a:rPr lang="tr-TR" sz="1600"/>
              <a:t>				         	 3</a:t>
            </a:r>
          </a:p>
          <a:p>
            <a:pPr>
              <a:buFont typeface="Wingdings" pitchFamily="2" charset="2"/>
              <a:buNone/>
            </a:pPr>
            <a:r>
              <a:rPr lang="tr-TR" sz="1600"/>
              <a:t>				          Ait Olma</a:t>
            </a:r>
          </a:p>
          <a:p>
            <a:pPr>
              <a:buFont typeface="Wingdings" pitchFamily="2" charset="2"/>
              <a:buNone/>
            </a:pPr>
            <a:r>
              <a:rPr lang="tr-TR" sz="1600"/>
              <a:t>					 2</a:t>
            </a:r>
          </a:p>
          <a:p>
            <a:pPr>
              <a:buFont typeface="Wingdings" pitchFamily="2" charset="2"/>
              <a:buNone/>
            </a:pPr>
            <a:r>
              <a:rPr lang="tr-TR" sz="1600"/>
              <a:t>				         Güvenlik</a:t>
            </a:r>
          </a:p>
          <a:p>
            <a:pPr>
              <a:buFont typeface="Wingdings" pitchFamily="2" charset="2"/>
              <a:buNone/>
            </a:pPr>
            <a:r>
              <a:rPr lang="tr-TR" sz="1600"/>
              <a:t>					 1</a:t>
            </a:r>
          </a:p>
          <a:p>
            <a:pPr>
              <a:buFont typeface="Wingdings" pitchFamily="2" charset="2"/>
              <a:buNone/>
            </a:pPr>
            <a:r>
              <a:rPr lang="tr-TR" sz="1600"/>
              <a:t>			         Temel Fizyolojik İhtiyaçlar	</a:t>
            </a:r>
          </a:p>
        </p:txBody>
      </p:sp>
      <p:sp>
        <p:nvSpPr>
          <p:cNvPr id="129033" name="AutoShape 9"/>
          <p:cNvSpPr>
            <a:spLocks noChangeArrowheads="1"/>
          </p:cNvSpPr>
          <p:nvPr/>
        </p:nvSpPr>
        <p:spPr bwMode="auto">
          <a:xfrm>
            <a:off x="1828800" y="1905000"/>
            <a:ext cx="5562600" cy="4572000"/>
          </a:xfrm>
          <a:prstGeom prst="triangle">
            <a:avLst>
              <a:gd name="adj" fmla="val 50000"/>
            </a:avLst>
          </a:prstGeom>
          <a:noFill/>
          <a:ln w="9525">
            <a:solidFill>
              <a:schemeClr val="tx2"/>
            </a:solidFill>
            <a:miter lim="800000"/>
            <a:headEnd/>
            <a:tailEnd/>
          </a:ln>
          <a:effectLst/>
        </p:spPr>
        <p:txBody>
          <a:bodyPr wrap="none" anchor="ctr"/>
          <a:lstStyle/>
          <a:p>
            <a:endParaRPr lang="tr-TR"/>
          </a:p>
        </p:txBody>
      </p:sp>
      <p:sp>
        <p:nvSpPr>
          <p:cNvPr id="129034" name="Line 10"/>
          <p:cNvSpPr>
            <a:spLocks noChangeShapeType="1"/>
          </p:cNvSpPr>
          <p:nvPr/>
        </p:nvSpPr>
        <p:spPr bwMode="auto">
          <a:xfrm>
            <a:off x="3657600" y="3429000"/>
            <a:ext cx="1905000" cy="0"/>
          </a:xfrm>
          <a:prstGeom prst="line">
            <a:avLst/>
          </a:prstGeom>
          <a:noFill/>
          <a:ln w="9525">
            <a:solidFill>
              <a:schemeClr val="tx2"/>
            </a:solidFill>
            <a:round/>
            <a:headEnd/>
            <a:tailEnd/>
          </a:ln>
          <a:effectLst/>
        </p:spPr>
        <p:txBody>
          <a:bodyPr/>
          <a:lstStyle/>
          <a:p>
            <a:endParaRPr lang="tr-TR"/>
          </a:p>
        </p:txBody>
      </p:sp>
      <p:sp>
        <p:nvSpPr>
          <p:cNvPr id="129035" name="Line 11"/>
          <p:cNvSpPr>
            <a:spLocks noChangeShapeType="1"/>
          </p:cNvSpPr>
          <p:nvPr/>
        </p:nvSpPr>
        <p:spPr bwMode="auto">
          <a:xfrm>
            <a:off x="3124200" y="4343400"/>
            <a:ext cx="2971800" cy="0"/>
          </a:xfrm>
          <a:prstGeom prst="line">
            <a:avLst/>
          </a:prstGeom>
          <a:noFill/>
          <a:ln w="9525">
            <a:solidFill>
              <a:schemeClr val="tx2"/>
            </a:solidFill>
            <a:round/>
            <a:headEnd/>
            <a:tailEnd/>
          </a:ln>
          <a:effectLst/>
        </p:spPr>
        <p:txBody>
          <a:bodyPr/>
          <a:lstStyle/>
          <a:p>
            <a:endParaRPr lang="tr-TR"/>
          </a:p>
        </p:txBody>
      </p:sp>
      <p:sp>
        <p:nvSpPr>
          <p:cNvPr id="129036" name="Line 12"/>
          <p:cNvSpPr>
            <a:spLocks noChangeShapeType="1"/>
          </p:cNvSpPr>
          <p:nvPr/>
        </p:nvSpPr>
        <p:spPr bwMode="auto">
          <a:xfrm>
            <a:off x="2667000" y="5181600"/>
            <a:ext cx="3886200" cy="0"/>
          </a:xfrm>
          <a:prstGeom prst="line">
            <a:avLst/>
          </a:prstGeom>
          <a:noFill/>
          <a:ln w="9525">
            <a:solidFill>
              <a:schemeClr val="tx2"/>
            </a:solidFill>
            <a:round/>
            <a:headEnd/>
            <a:tailEnd/>
          </a:ln>
          <a:effectLst/>
        </p:spPr>
        <p:txBody>
          <a:bodyPr/>
          <a:lstStyle/>
          <a:p>
            <a:endParaRPr lang="tr-TR"/>
          </a:p>
        </p:txBody>
      </p:sp>
      <p:sp>
        <p:nvSpPr>
          <p:cNvPr id="129037" name="Line 13"/>
          <p:cNvSpPr>
            <a:spLocks noChangeShapeType="1"/>
          </p:cNvSpPr>
          <p:nvPr/>
        </p:nvSpPr>
        <p:spPr bwMode="auto">
          <a:xfrm flipV="1">
            <a:off x="2286000" y="5715000"/>
            <a:ext cx="4648200" cy="0"/>
          </a:xfrm>
          <a:prstGeom prst="line">
            <a:avLst/>
          </a:prstGeom>
          <a:noFill/>
          <a:ln w="9525">
            <a:solidFill>
              <a:schemeClr val="tx2"/>
            </a:solidFill>
            <a:round/>
            <a:headEnd/>
            <a:tailEnd/>
          </a:ln>
          <a:effectLst/>
        </p:spPr>
        <p:txBody>
          <a:bodyPr/>
          <a:lstStyle/>
          <a:p>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tr-TR" b="1">
                <a:solidFill>
                  <a:srgbClr val="FF9933"/>
                </a:solidFill>
              </a:rPr>
              <a:t>MESLEĞİN İNSAN YAŞAMINDAKİ YERİ</a:t>
            </a:r>
          </a:p>
        </p:txBody>
      </p:sp>
      <p:sp>
        <p:nvSpPr>
          <p:cNvPr id="130051" name="Rectangle 3"/>
          <p:cNvSpPr>
            <a:spLocks noGrp="1" noChangeArrowheads="1"/>
          </p:cNvSpPr>
          <p:nvPr>
            <p:ph type="body" idx="1"/>
          </p:nvPr>
        </p:nvSpPr>
        <p:spPr>
          <a:xfrm>
            <a:off x="2133600" y="1752600"/>
            <a:ext cx="7010400" cy="4114800"/>
          </a:xfrm>
        </p:spPr>
        <p:txBody>
          <a:bodyPr/>
          <a:lstStyle/>
          <a:p>
            <a:pPr>
              <a:lnSpc>
                <a:spcPct val="90000"/>
              </a:lnSpc>
              <a:buClr>
                <a:srgbClr val="0099FF"/>
              </a:buClr>
              <a:buSzTx/>
              <a:buFont typeface="Wingdings" pitchFamily="2" charset="2"/>
              <a:buChar char="þ"/>
            </a:pPr>
            <a:r>
              <a:rPr lang="tr-TR" sz="2800">
                <a:solidFill>
                  <a:schemeClr val="tx2"/>
                </a:solidFill>
                <a:latin typeface="Tahoma" pitchFamily="34" charset="0"/>
              </a:rPr>
              <a:t>Meslek yaşamı anlamlı kılar</a:t>
            </a:r>
          </a:p>
          <a:p>
            <a:pPr>
              <a:lnSpc>
                <a:spcPct val="90000"/>
              </a:lnSpc>
              <a:buClr>
                <a:srgbClr val="0099FF"/>
              </a:buClr>
              <a:buSzTx/>
              <a:buFont typeface="Wingdings" pitchFamily="2" charset="2"/>
              <a:buChar char="þ"/>
            </a:pPr>
            <a:r>
              <a:rPr lang="tr-TR" sz="2800">
                <a:solidFill>
                  <a:schemeClr val="tx2"/>
                </a:solidFill>
                <a:latin typeface="Tahoma" pitchFamily="34" charset="0"/>
              </a:rPr>
              <a:t>Size toplum içinde belli bir yer sağlar</a:t>
            </a:r>
          </a:p>
          <a:p>
            <a:pPr>
              <a:lnSpc>
                <a:spcPct val="90000"/>
              </a:lnSpc>
              <a:buClr>
                <a:srgbClr val="0099FF"/>
              </a:buClr>
              <a:buSzTx/>
              <a:buFont typeface="Wingdings" pitchFamily="2" charset="2"/>
              <a:buChar char="þ"/>
            </a:pPr>
            <a:r>
              <a:rPr lang="tr-TR" sz="2800">
                <a:solidFill>
                  <a:schemeClr val="tx2"/>
                </a:solidFill>
                <a:latin typeface="Tahoma" pitchFamily="34" charset="0"/>
              </a:rPr>
              <a:t>Meslek bir statü sembolüdür</a:t>
            </a:r>
          </a:p>
          <a:p>
            <a:pPr>
              <a:lnSpc>
                <a:spcPct val="90000"/>
              </a:lnSpc>
              <a:buClr>
                <a:srgbClr val="0099FF"/>
              </a:buClr>
              <a:buSzTx/>
              <a:buFont typeface="Wingdings" pitchFamily="2" charset="2"/>
              <a:buChar char="þ"/>
            </a:pPr>
            <a:r>
              <a:rPr lang="tr-TR" sz="2800">
                <a:solidFill>
                  <a:schemeClr val="tx2"/>
                </a:solidFill>
                <a:latin typeface="Tahoma" pitchFamily="34" charset="0"/>
              </a:rPr>
              <a:t>Meslek size bir sorumluluk yükler</a:t>
            </a:r>
          </a:p>
          <a:p>
            <a:pPr>
              <a:lnSpc>
                <a:spcPct val="90000"/>
              </a:lnSpc>
              <a:buClr>
                <a:srgbClr val="0099FF"/>
              </a:buClr>
              <a:buSzTx/>
              <a:buFont typeface="Wingdings" pitchFamily="2" charset="2"/>
              <a:buChar char="þ"/>
            </a:pPr>
            <a:r>
              <a:rPr lang="tr-TR" sz="2800">
                <a:solidFill>
                  <a:schemeClr val="tx2"/>
                </a:solidFill>
                <a:latin typeface="Tahoma" pitchFamily="34" charset="0"/>
              </a:rPr>
              <a:t>Gerçekleştirebileceğiniz performansı ortaya koyar</a:t>
            </a:r>
          </a:p>
          <a:p>
            <a:pPr>
              <a:lnSpc>
                <a:spcPct val="90000"/>
              </a:lnSpc>
              <a:buClr>
                <a:srgbClr val="0099FF"/>
              </a:buClr>
              <a:buSzTx/>
              <a:buFont typeface="Wingdings" pitchFamily="2" charset="2"/>
              <a:buChar char="þ"/>
            </a:pPr>
            <a:r>
              <a:rPr lang="tr-TR" sz="2800">
                <a:solidFill>
                  <a:schemeClr val="tx2"/>
                </a:solidFill>
                <a:latin typeface="Tahoma" pitchFamily="34" charset="0"/>
              </a:rPr>
              <a:t>Meslek olgunlaşmanızı sağlar ve yaratıcı olmanıza olanak tanır</a:t>
            </a:r>
          </a:p>
          <a:p>
            <a:pPr>
              <a:lnSpc>
                <a:spcPct val="90000"/>
              </a:lnSpc>
              <a:buClr>
                <a:srgbClr val="0099FF"/>
              </a:buClr>
              <a:buSzTx/>
              <a:buFont typeface="Wingdings" pitchFamily="2" charset="2"/>
              <a:buChar char="þ"/>
            </a:pPr>
            <a:r>
              <a:rPr lang="tr-TR" sz="2800">
                <a:solidFill>
                  <a:schemeClr val="tx2"/>
                </a:solidFill>
                <a:latin typeface="Tahoma" pitchFamily="34" charset="0"/>
              </a:rPr>
              <a:t>Meslek ekonomik özgürlük sağlar</a:t>
            </a:r>
          </a:p>
          <a:p>
            <a:pPr>
              <a:lnSpc>
                <a:spcPct val="90000"/>
              </a:lnSpc>
              <a:buClr>
                <a:srgbClr val="0099FF"/>
              </a:buClr>
              <a:buSzTx/>
              <a:buFont typeface="Wingdings" pitchFamily="2" charset="2"/>
              <a:buChar char="þ"/>
            </a:pPr>
            <a:r>
              <a:rPr lang="tr-TR" sz="2800">
                <a:solidFill>
                  <a:schemeClr val="tx2"/>
                </a:solidFill>
                <a:latin typeface="Tahoma" pitchFamily="34" charset="0"/>
              </a:rPr>
              <a:t>Meslek kendinizi gerçekleştirmenizi sağlar</a:t>
            </a:r>
          </a:p>
        </p:txBody>
      </p:sp>
      <p:pic>
        <p:nvPicPr>
          <p:cNvPr id="130052" name="Picture 4" descr="BS00508_"/>
          <p:cNvPicPr>
            <a:picLocks noChangeAspect="1" noChangeArrowheads="1"/>
          </p:cNvPicPr>
          <p:nvPr/>
        </p:nvPicPr>
        <p:blipFill>
          <a:blip r:embed="rId2"/>
          <a:srcRect/>
          <a:stretch>
            <a:fillRect/>
          </a:stretch>
        </p:blipFill>
        <p:spPr bwMode="auto">
          <a:xfrm>
            <a:off x="533400" y="4724400"/>
            <a:ext cx="1219200" cy="976313"/>
          </a:xfrm>
          <a:prstGeom prst="rect">
            <a:avLst/>
          </a:prstGeom>
          <a:noFill/>
        </p:spPr>
      </p:pic>
      <p:pic>
        <p:nvPicPr>
          <p:cNvPr id="130053" name="Picture 5" descr="PE01846_"/>
          <p:cNvPicPr>
            <a:picLocks noChangeAspect="1" noChangeArrowheads="1"/>
          </p:cNvPicPr>
          <p:nvPr/>
        </p:nvPicPr>
        <p:blipFill>
          <a:blip r:embed="rId3"/>
          <a:srcRect/>
          <a:stretch>
            <a:fillRect/>
          </a:stretch>
        </p:blipFill>
        <p:spPr bwMode="auto">
          <a:xfrm>
            <a:off x="0" y="1676400"/>
            <a:ext cx="2133600" cy="1038225"/>
          </a:xfrm>
          <a:prstGeom prst="rect">
            <a:avLst/>
          </a:prstGeom>
          <a:noFill/>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981075" y="395288"/>
            <a:ext cx="8162925" cy="823912"/>
          </a:xfrm>
        </p:spPr>
        <p:txBody>
          <a:bodyPr/>
          <a:lstStyle/>
          <a:p>
            <a:r>
              <a:rPr lang="tr-TR" sz="4800" b="1"/>
              <a:t>MESLEĞE YÖNELME</a:t>
            </a:r>
          </a:p>
        </p:txBody>
      </p:sp>
      <p:sp>
        <p:nvSpPr>
          <p:cNvPr id="131075" name="Rectangle 3"/>
          <p:cNvSpPr>
            <a:spLocks noGrp="1" noChangeArrowheads="1"/>
          </p:cNvSpPr>
          <p:nvPr>
            <p:ph type="body" idx="1"/>
          </p:nvPr>
        </p:nvSpPr>
        <p:spPr>
          <a:xfrm>
            <a:off x="762000" y="2286000"/>
            <a:ext cx="8110538" cy="4191000"/>
          </a:xfrm>
        </p:spPr>
        <p:txBody>
          <a:bodyPr/>
          <a:lstStyle/>
          <a:p>
            <a:pPr>
              <a:buClr>
                <a:schemeClr val="tx2"/>
              </a:buClr>
              <a:buSzPct val="90000"/>
              <a:buFont typeface="Wingdings" pitchFamily="2" charset="2"/>
              <a:buChar char="v"/>
            </a:pPr>
            <a:r>
              <a:rPr lang="tr-TR">
                <a:solidFill>
                  <a:srgbClr val="33CC33"/>
                </a:solidFill>
              </a:rPr>
              <a:t>Kendinizi Tanımanız</a:t>
            </a:r>
          </a:p>
          <a:p>
            <a:pPr>
              <a:buClr>
                <a:schemeClr val="tx2"/>
              </a:buClr>
              <a:buSzPct val="90000"/>
              <a:buFont typeface="Wingdings" pitchFamily="2" charset="2"/>
              <a:buChar char="v"/>
            </a:pPr>
            <a:endParaRPr lang="tr-TR"/>
          </a:p>
          <a:p>
            <a:pPr>
              <a:buClr>
                <a:schemeClr val="tx2"/>
              </a:buClr>
              <a:buSzPct val="90000"/>
              <a:buFont typeface="Wingdings" pitchFamily="2" charset="2"/>
              <a:buChar char="v"/>
            </a:pPr>
            <a:r>
              <a:rPr lang="tr-TR">
                <a:solidFill>
                  <a:srgbClr val="CC3399"/>
                </a:solidFill>
              </a:rPr>
              <a:t>Mesleğin Özelliklerini Tanımanız</a:t>
            </a:r>
          </a:p>
          <a:p>
            <a:pPr>
              <a:buClr>
                <a:schemeClr val="tx2"/>
              </a:buClr>
              <a:buSzPct val="90000"/>
              <a:buFont typeface="Wingdings" pitchFamily="2" charset="2"/>
              <a:buNone/>
            </a:pPr>
            <a:endParaRPr lang="tr-TR">
              <a:solidFill>
                <a:srgbClr val="CC3399"/>
              </a:solidFill>
            </a:endParaRPr>
          </a:p>
          <a:p>
            <a:pPr>
              <a:buClr>
                <a:schemeClr val="tx2"/>
              </a:buClr>
              <a:buSzPct val="90000"/>
              <a:buFont typeface="Wingdings" pitchFamily="2" charset="2"/>
              <a:buChar char="v"/>
            </a:pPr>
            <a:r>
              <a:rPr lang="tr-TR">
                <a:solidFill>
                  <a:srgbClr val="0099FF"/>
                </a:solidFill>
              </a:rPr>
              <a:t>Kendi Özellikleriniz ve Mesleğin Özellikleri Arasındaki Ortak Noktaları Araştırmanız</a:t>
            </a:r>
          </a:p>
          <a:p>
            <a:pPr>
              <a:buClr>
                <a:schemeClr val="tx2"/>
              </a:buClr>
              <a:buSzPct val="90000"/>
              <a:buFont typeface="Wingdings" pitchFamily="2" charset="2"/>
              <a:buChar char="v"/>
            </a:pPr>
            <a:endParaRPr lang="tr-TR">
              <a:solidFill>
                <a:srgbClr val="0099FF"/>
              </a:solidFill>
            </a:endParaRPr>
          </a:p>
          <a:p>
            <a:endParaRPr lang="tr-T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133600" y="609600"/>
            <a:ext cx="5943600" cy="762000"/>
          </a:xfrm>
        </p:spPr>
        <p:txBody>
          <a:bodyPr/>
          <a:lstStyle/>
          <a:p>
            <a:r>
              <a:rPr lang="tr-TR" b="1">
                <a:effectLst>
                  <a:outerShdw blurRad="38100" dist="38100" dir="2700000" algn="tl">
                    <a:srgbClr val="000000"/>
                  </a:outerShdw>
                </a:effectLst>
              </a:rPr>
              <a:t>KENDİNİ TANIMA</a:t>
            </a:r>
          </a:p>
        </p:txBody>
      </p:sp>
      <p:graphicFrame>
        <p:nvGraphicFramePr>
          <p:cNvPr id="103483" name="Group 59"/>
          <p:cNvGraphicFramePr>
            <a:graphicFrameLocks noGrp="1"/>
          </p:cNvGraphicFramePr>
          <p:nvPr>
            <p:ph type="tbl" idx="1"/>
          </p:nvPr>
        </p:nvGraphicFramePr>
        <p:xfrm>
          <a:off x="912813" y="1905000"/>
          <a:ext cx="8110537" cy="4191000"/>
        </p:xfrm>
        <a:graphic>
          <a:graphicData uri="http://schemas.openxmlformats.org/drawingml/2006/table">
            <a:tbl>
              <a:tblPr/>
              <a:tblGrid>
                <a:gridCol w="4056062"/>
                <a:gridCol w="4054475"/>
              </a:tblGrid>
              <a:tr h="2095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800" b="0" i="0" u="none" strike="noStrike" cap="none" normalizeH="0" baseline="0" smtClean="0">
                          <a:ln>
                            <a:noFill/>
                          </a:ln>
                          <a:solidFill>
                            <a:srgbClr val="FF0000"/>
                          </a:solidFill>
                          <a:effectLst/>
                          <a:latin typeface="Verdana" pitchFamily="34" charset="0"/>
                        </a:rPr>
                        <a:t>İLGİLERİNİZ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-Mekanik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-Ticaret</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-Sosyal Yardım vb.</a:t>
                      </a:r>
                      <a:endParaRPr kumimoji="0" lang="en-US" sz="2400" b="0" i="0" u="none" strike="noStrike" cap="none" normalizeH="0" baseline="0" smtClean="0">
                        <a:ln>
                          <a:noFill/>
                        </a:ln>
                        <a:solidFill>
                          <a:schemeClr val="tx2"/>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800" b="0" i="0" u="none" strike="noStrike" cap="none" normalizeH="0" baseline="0" smtClean="0">
                          <a:ln>
                            <a:noFill/>
                          </a:ln>
                          <a:solidFill>
                            <a:srgbClr val="00CC00"/>
                          </a:solidFill>
                          <a:effectLst/>
                          <a:latin typeface="Verdana" pitchFamily="34" charset="0"/>
                        </a:rPr>
                        <a:t>YETENEKLERİNİZ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-Sözel Yetenek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-Sayısal Yetenek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-Şekil- Uzay Yeteneği vb.</a:t>
                      </a:r>
                      <a:endParaRPr kumimoji="0" lang="en-US" sz="2400" b="0" i="0" u="none" strike="noStrike" cap="none" normalizeH="0" baseline="0" smtClean="0">
                        <a:ln>
                          <a:noFill/>
                        </a:ln>
                        <a:solidFill>
                          <a:schemeClr val="tx2"/>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5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800" b="0" i="0" u="none" strike="noStrike" cap="none" normalizeH="0" baseline="0" smtClean="0">
                          <a:ln>
                            <a:noFill/>
                          </a:ln>
                          <a:solidFill>
                            <a:srgbClr val="0099FF"/>
                          </a:solidFill>
                          <a:effectLst/>
                          <a:latin typeface="Verdana" pitchFamily="34" charset="0"/>
                        </a:rPr>
                        <a:t>DEĞERLERİNİZ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-Yaratıcılık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-Liderlik</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-Kazanç vb.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800" b="0" i="0" u="none" strike="noStrike" cap="none" normalizeH="0" baseline="0" smtClean="0">
                          <a:ln>
                            <a:noFill/>
                          </a:ln>
                          <a:solidFill>
                            <a:srgbClr val="FFCC66"/>
                          </a:solidFill>
                          <a:effectLst/>
                          <a:latin typeface="Verdana" pitchFamily="34" charset="0"/>
                        </a:rPr>
                        <a:t>SAĞLIĞINIZ</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-Ruhsal Yönden</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tr-TR" sz="2400" b="0" i="0" u="none" strike="noStrike" cap="none" normalizeH="0" baseline="0" smtClean="0">
                          <a:ln>
                            <a:noFill/>
                          </a:ln>
                          <a:solidFill>
                            <a:schemeClr val="tx2"/>
                          </a:solidFill>
                          <a:effectLst/>
                          <a:latin typeface="Verdana" pitchFamily="34" charset="0"/>
                        </a:rPr>
                        <a:t>-Bedensel Yönden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3484" name="Picture 60" descr="PE01496_"/>
          <p:cNvPicPr>
            <a:picLocks noChangeAspect="1" noChangeArrowheads="1"/>
          </p:cNvPicPr>
          <p:nvPr/>
        </p:nvPicPr>
        <p:blipFill>
          <a:blip r:embed="rId2"/>
          <a:srcRect/>
          <a:stretch>
            <a:fillRect/>
          </a:stretch>
        </p:blipFill>
        <p:spPr bwMode="auto">
          <a:xfrm>
            <a:off x="304800" y="228600"/>
            <a:ext cx="1752600" cy="15271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026"/>
          <p:cNvSpPr>
            <a:spLocks noGrp="1" noChangeArrowheads="1"/>
          </p:cNvSpPr>
          <p:nvPr>
            <p:ph type="title"/>
          </p:nvPr>
        </p:nvSpPr>
        <p:spPr>
          <a:xfrm>
            <a:off x="1295400" y="228600"/>
            <a:ext cx="8162925" cy="1431925"/>
          </a:xfrm>
        </p:spPr>
        <p:txBody>
          <a:bodyPr/>
          <a:lstStyle/>
          <a:p>
            <a:r>
              <a:rPr lang="tr-TR" b="1"/>
              <a:t>KENDİNİZE ŞU SORUYU HİÇ SORDUNUZ MU?</a:t>
            </a:r>
          </a:p>
        </p:txBody>
      </p:sp>
      <p:sp>
        <p:nvSpPr>
          <p:cNvPr id="132099" name="Rectangle 1027"/>
          <p:cNvSpPr>
            <a:spLocks noGrp="1" noChangeArrowheads="1"/>
          </p:cNvSpPr>
          <p:nvPr>
            <p:ph type="body" idx="1"/>
          </p:nvPr>
        </p:nvSpPr>
        <p:spPr>
          <a:xfrm>
            <a:off x="1600200" y="1752600"/>
            <a:ext cx="7315200" cy="4191000"/>
          </a:xfrm>
        </p:spPr>
        <p:txBody>
          <a:bodyPr/>
          <a:lstStyle/>
          <a:p>
            <a:pPr>
              <a:lnSpc>
                <a:spcPct val="90000"/>
              </a:lnSpc>
            </a:pPr>
            <a:r>
              <a:rPr lang="tr-TR" sz="4000"/>
              <a:t>10 Yıl Sonra Nasıl Bir Yaşam İstiyorum?</a:t>
            </a:r>
          </a:p>
          <a:p>
            <a:pPr>
              <a:lnSpc>
                <a:spcPct val="90000"/>
              </a:lnSpc>
              <a:buFont typeface="Wingdings" pitchFamily="2" charset="2"/>
              <a:buNone/>
            </a:pPr>
            <a:r>
              <a:rPr lang="tr-TR" sz="2800"/>
              <a:t>-Nasıl Bir İş?</a:t>
            </a:r>
          </a:p>
          <a:p>
            <a:pPr>
              <a:lnSpc>
                <a:spcPct val="90000"/>
              </a:lnSpc>
              <a:buFont typeface="Wingdings" pitchFamily="2" charset="2"/>
              <a:buNone/>
            </a:pPr>
            <a:r>
              <a:rPr lang="tr-TR" sz="2800"/>
              <a:t>-Nasıl Bir İşyeri?</a:t>
            </a:r>
          </a:p>
          <a:p>
            <a:pPr>
              <a:lnSpc>
                <a:spcPct val="90000"/>
              </a:lnSpc>
              <a:buFont typeface="Wingdings" pitchFamily="2" charset="2"/>
              <a:buNone/>
            </a:pPr>
            <a:r>
              <a:rPr lang="tr-TR" sz="2800"/>
              <a:t>-Nasıl Bir Ev?</a:t>
            </a:r>
          </a:p>
          <a:p>
            <a:pPr>
              <a:lnSpc>
                <a:spcPct val="90000"/>
              </a:lnSpc>
              <a:buFont typeface="Wingdings" pitchFamily="2" charset="2"/>
              <a:buNone/>
            </a:pPr>
            <a:r>
              <a:rPr lang="tr-TR" sz="2800"/>
              <a:t>-Nasıl Bir Aile?</a:t>
            </a:r>
          </a:p>
          <a:p>
            <a:pPr>
              <a:lnSpc>
                <a:spcPct val="90000"/>
              </a:lnSpc>
              <a:buFont typeface="Wingdings" pitchFamily="2" charset="2"/>
              <a:buNone/>
            </a:pPr>
            <a:r>
              <a:rPr lang="tr-TR" sz="2800"/>
              <a:t>-Nasıl Arkadaşlar?</a:t>
            </a:r>
          </a:p>
          <a:p>
            <a:pPr>
              <a:lnSpc>
                <a:spcPct val="90000"/>
              </a:lnSpc>
              <a:buFont typeface="Wingdings" pitchFamily="2" charset="2"/>
              <a:buNone/>
            </a:pPr>
            <a:r>
              <a:rPr lang="tr-TR" sz="2800"/>
              <a:t>-Nasıl Bir Sosyal Yaşam? Vb.</a:t>
            </a:r>
          </a:p>
        </p:txBody>
      </p:sp>
      <p:pic>
        <p:nvPicPr>
          <p:cNvPr id="132100" name="Picture 1028" descr="BD00028_"/>
          <p:cNvPicPr>
            <a:picLocks noChangeAspect="1" noChangeArrowheads="1"/>
          </p:cNvPicPr>
          <p:nvPr/>
        </p:nvPicPr>
        <p:blipFill>
          <a:blip r:embed="rId2"/>
          <a:srcRect/>
          <a:stretch>
            <a:fillRect/>
          </a:stretch>
        </p:blipFill>
        <p:spPr bwMode="auto">
          <a:xfrm>
            <a:off x="0" y="304800"/>
            <a:ext cx="1295400" cy="1268413"/>
          </a:xfrm>
          <a:prstGeom prst="rect">
            <a:avLst/>
          </a:prstGeom>
          <a:noFill/>
        </p:spPr>
      </p:pic>
      <p:pic>
        <p:nvPicPr>
          <p:cNvPr id="132101" name="Picture 1029" descr="BD04972_"/>
          <p:cNvPicPr>
            <a:picLocks noChangeAspect="1" noChangeArrowheads="1"/>
          </p:cNvPicPr>
          <p:nvPr/>
        </p:nvPicPr>
        <p:blipFill>
          <a:blip r:embed="rId3"/>
          <a:srcRect/>
          <a:stretch>
            <a:fillRect/>
          </a:stretch>
        </p:blipFill>
        <p:spPr bwMode="auto">
          <a:xfrm>
            <a:off x="0" y="3124200"/>
            <a:ext cx="1524000" cy="1527175"/>
          </a:xfrm>
          <a:prstGeom prst="rect">
            <a:avLst/>
          </a:prstGeom>
          <a:noFill/>
        </p:spPr>
      </p:pic>
      <p:pic>
        <p:nvPicPr>
          <p:cNvPr id="132102" name="Picture 1030" descr="BD07153_"/>
          <p:cNvPicPr>
            <a:picLocks noChangeAspect="1" noChangeArrowheads="1"/>
          </p:cNvPicPr>
          <p:nvPr/>
        </p:nvPicPr>
        <p:blipFill>
          <a:blip r:embed="rId4"/>
          <a:srcRect/>
          <a:stretch>
            <a:fillRect/>
          </a:stretch>
        </p:blipFill>
        <p:spPr bwMode="auto">
          <a:xfrm>
            <a:off x="6553200" y="2895600"/>
            <a:ext cx="1752600" cy="1600200"/>
          </a:xfrm>
          <a:prstGeom prst="rect">
            <a:avLst/>
          </a:prstGeom>
          <a:noFill/>
        </p:spPr>
      </p:pic>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Meslek-Secimi">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defRPr kumimoji="0" lang="en-US" sz="3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defRPr kumimoji="0" lang="en-US" sz="3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Meslek-Secimi</Template>
  <TotalTime>1</TotalTime>
  <Words>566</Words>
  <Application>Microsoft PowerPoint</Application>
  <PresentationFormat>Ekran Gösterisi (4:3)</PresentationFormat>
  <Paragraphs>134</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Verdana</vt:lpstr>
      <vt:lpstr>Wingdings</vt:lpstr>
      <vt:lpstr>Tahoma</vt:lpstr>
      <vt:lpstr>Avatar</vt:lpstr>
      <vt:lpstr>Meslek-Secimi</vt:lpstr>
      <vt:lpstr>MESLEK SEÇİMİ</vt:lpstr>
      <vt:lpstr>Slayt 2</vt:lpstr>
      <vt:lpstr>ŞU SIRALAR SİZİ EN ÇOK DÜŞÜNDÜREN ŞEY NEDİR? </vt:lpstr>
      <vt:lpstr>MESLEK SEÇİMİ NEDEN HAYATINIZIN DÖNÜM NOKTALARINDAN BİRİ? </vt:lpstr>
      <vt:lpstr>Slayt 5</vt:lpstr>
      <vt:lpstr>MESLEĞİN İNSAN YAŞAMINDAKİ YERİ</vt:lpstr>
      <vt:lpstr>MESLEĞE YÖNELME</vt:lpstr>
      <vt:lpstr>KENDİNİ TANIMA</vt:lpstr>
      <vt:lpstr>KENDİNİZE ŞU SORUYU HİÇ SORDUNUZ MU?</vt:lpstr>
      <vt:lpstr>MESLEĞİN ÖZELLİKLERİNİ TANIMA</vt:lpstr>
      <vt:lpstr>MESLEKLERİ TANIMA</vt:lpstr>
      <vt:lpstr>ORTAK NOKTALARI BELİRLEME</vt:lpstr>
      <vt:lpstr>MESLEK SEÇME DÖNEMİNDE GENÇLERİ ETKİLEYEN FAKTÖRLER</vt:lpstr>
      <vt:lpstr>MESLEK SEÇME DÖNEMİNDE GENÇLERİ ETKİLEYEN FAKTÖRLER</vt:lpstr>
      <vt:lpstr>BÜTÜN BU ANLATTIKLARIMIZ MESLEĞİNİZİ SEÇERKEN DİKKAT EDECEĞİNİZ NOKTALARDI</vt:lpstr>
      <vt:lpstr>AMA UNUTMAMANIZ GEREKEN EN ÖNEMLİ ŞEY... </vt:lpstr>
      <vt:lpstr>İŞİNİ SEVEN ÖĞRETMENLER</vt:lpstr>
      <vt:lpstr>İŞİNİ SEVEN BİR DOKTOR</vt:lpstr>
      <vt:lpstr>İŞİNİ SEVMEYEN BİR MÜHENDİS</vt:lpstr>
      <vt:lpstr>YANİ;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SEÇİMİ</dc:title>
  <dc:creator>Ferhat</dc:creator>
  <cp:lastModifiedBy>Ferhat</cp:lastModifiedBy>
  <cp:revision>1</cp:revision>
  <cp:lastPrinted>1601-01-01T00:00:00Z</cp:lastPrinted>
  <dcterms:created xsi:type="dcterms:W3CDTF">2015-12-14T07:41:25Z</dcterms:created>
  <dcterms:modified xsi:type="dcterms:W3CDTF">2015-12-14T07:43:02Z</dcterms:modified>
</cp:coreProperties>
</file>