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80" r:id="rId3"/>
    <p:sldId id="291" r:id="rId4"/>
    <p:sldId id="293" r:id="rId5"/>
    <p:sldId id="292" r:id="rId6"/>
    <p:sldId id="286" r:id="rId7"/>
    <p:sldId id="296" r:id="rId8"/>
    <p:sldId id="297" r:id="rId9"/>
    <p:sldId id="298" r:id="rId10"/>
    <p:sldId id="299" r:id="rId11"/>
    <p:sldId id="300" r:id="rId12"/>
    <p:sldId id="281" r:id="rId13"/>
    <p:sldId id="282" r:id="rId14"/>
    <p:sldId id="284" r:id="rId15"/>
    <p:sldId id="283" r:id="rId16"/>
    <p:sldId id="294" r:id="rId17"/>
    <p:sldId id="303" r:id="rId18"/>
    <p:sldId id="285" r:id="rId19"/>
    <p:sldId id="287" r:id="rId20"/>
    <p:sldId id="288" r:id="rId21"/>
    <p:sldId id="290" r:id="rId22"/>
    <p:sldId id="289" r:id="rId23"/>
    <p:sldId id="271" r:id="rId24"/>
    <p:sldId id="258" r:id="rId25"/>
    <p:sldId id="259" r:id="rId26"/>
    <p:sldId id="260" r:id="rId27"/>
    <p:sldId id="277" r:id="rId28"/>
    <p:sldId id="301" r:id="rId29"/>
    <p:sldId id="302" r:id="rId30"/>
    <p:sldId id="295" r:id="rId31"/>
    <p:sldId id="275" r:id="rId32"/>
    <p:sldId id="270" r:id="rId33"/>
    <p:sldId id="278" r:id="rId34"/>
    <p:sldId id="279" r:id="rId35"/>
    <p:sldId id="265" r:id="rId36"/>
    <p:sldId id="276" r:id="rId37"/>
    <p:sldId id="263" r:id="rId38"/>
    <p:sldId id="264" r:id="rId39"/>
    <p:sldId id="272" r:id="rId40"/>
    <p:sldId id="274"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B"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2-12T08:54:01.017" idx="1">
    <p:pos x="5760" y="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t>11.11.2015</a:t>
            </a:fld>
            <a:endParaRPr lang="tr-T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11.11.2015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11.11.2015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t>11.11.2015</a:t>
            </a:fld>
            <a:endParaRPr lang="tr-TR"/>
          </a:p>
        </p:txBody>
      </p:sp>
      <p:sp>
        <p:nvSpPr>
          <p:cNvPr id="5" name="Altbilgi Yer Tutucusu 4"/>
          <p:cNvSpPr>
            <a:spLocks noGrp="1"/>
          </p:cNvSpPr>
          <p:nvPr>
            <p:ph type="ftr" sz="quarter" idx="11"/>
          </p:nvPr>
        </p:nvSpPr>
        <p:spPr>
          <a:xfrm>
            <a:off x="457200" y="6480969"/>
            <a:ext cx="4260056" cy="300831"/>
          </a:xfrm>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t>11.11.2015</a:t>
            </a:fld>
            <a:endParaRPr lang="tr-TR"/>
          </a:p>
        </p:txBody>
      </p:sp>
      <p:sp>
        <p:nvSpPr>
          <p:cNvPr id="5" name="Altbilgi Yer Tutucusu 4"/>
          <p:cNvSpPr>
            <a:spLocks noGrp="1"/>
          </p:cNvSpPr>
          <p:nvPr>
            <p:ph type="ftr" sz="quarter" idx="11"/>
          </p:nvPr>
        </p:nvSpPr>
        <p:spPr>
          <a:xfrm>
            <a:off x="2619376" y="6480969"/>
            <a:ext cx="4260056" cy="300831"/>
          </a:xfrm>
        </p:spPr>
        <p:txBody>
          <a:bodyPr/>
          <a:lstStyle/>
          <a:p>
            <a:endParaRPr lang="tr-T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t>‹#›</a:t>
            </a:fld>
            <a:endParaRPr lang="tr-T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t>11.11.2015</a:t>
            </a:fld>
            <a:endParaRPr lang="tr-TR"/>
          </a:p>
        </p:txBody>
      </p:sp>
      <p:sp>
        <p:nvSpPr>
          <p:cNvPr id="6" name="Altbilgi Yer Tutucusu 5"/>
          <p:cNvSpPr>
            <a:spLocks noGrp="1"/>
          </p:cNvSpPr>
          <p:nvPr>
            <p:ph type="ftr" sz="quarter" idx="11"/>
          </p:nvPr>
        </p:nvSpPr>
        <p:spPr>
          <a:xfrm>
            <a:off x="457200" y="6480969"/>
            <a:ext cx="4260056" cy="301752"/>
          </a:xfrm>
        </p:spPr>
        <p:txBody>
          <a:bodyPr/>
          <a:lstStyle/>
          <a:p>
            <a:endParaRPr lang="tr-T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t>11.11.2015</a:t>
            </a:fld>
            <a:endParaRPr lang="tr-TR"/>
          </a:p>
        </p:txBody>
      </p:sp>
      <p:sp>
        <p:nvSpPr>
          <p:cNvPr id="8" name="Altbilgi Yer Tutucusu 7"/>
          <p:cNvSpPr>
            <a:spLocks noGrp="1"/>
          </p:cNvSpPr>
          <p:nvPr>
            <p:ph type="ftr" sz="quarter" idx="11"/>
          </p:nvPr>
        </p:nvSpPr>
        <p:spPr>
          <a:xfrm>
            <a:off x="457200" y="6480969"/>
            <a:ext cx="4261104" cy="301752"/>
          </a:xfrm>
        </p:spPr>
        <p:txBody>
          <a:bodyPr/>
          <a:lstStyle/>
          <a:p>
            <a:endParaRPr lang="tr-T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11.11.2015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t>11.11.2015</a:t>
            </a:fld>
            <a:endParaRPr lang="tr-TR"/>
          </a:p>
        </p:txBody>
      </p:sp>
      <p:sp>
        <p:nvSpPr>
          <p:cNvPr id="3" name="Altbilgi Yer Tutucusu 2"/>
          <p:cNvSpPr>
            <a:spLocks noGrp="1"/>
          </p:cNvSpPr>
          <p:nvPr>
            <p:ph type="ftr" sz="quarter" idx="11"/>
          </p:nvPr>
        </p:nvSpPr>
        <p:spPr>
          <a:xfrm>
            <a:off x="457200" y="6481890"/>
            <a:ext cx="4260056" cy="300831"/>
          </a:xfrm>
        </p:spPr>
        <p:txBody>
          <a:bodyPr/>
          <a:lstStyle/>
          <a:p>
            <a:endParaRPr lang="tr-T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t>11.11.2015</a:t>
            </a:fld>
            <a:endParaRPr lang="tr-T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t>11.11.2015</a:t>
            </a:fld>
            <a:endParaRPr lang="tr-T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t>11.11.2015</a:t>
            </a:fld>
            <a:endParaRPr lang="tr-T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pPr algn="ctr"/>
            <a:r>
              <a:rPr lang="tr-TR" sz="2800" dirty="0" smtClean="0"/>
              <a:t>ENGELLİLİK NEDİR </a:t>
            </a:r>
            <a:endParaRPr lang="tr-TR" sz="2800" dirty="0"/>
          </a:p>
        </p:txBody>
      </p:sp>
      <p:sp>
        <p:nvSpPr>
          <p:cNvPr id="3" name="Alt Başlık 2"/>
          <p:cNvSpPr>
            <a:spLocks noGrp="1"/>
          </p:cNvSpPr>
          <p:nvPr>
            <p:ph type="subTitle" idx="1"/>
          </p:nvPr>
        </p:nvSpPr>
        <p:spPr>
          <a:xfrm>
            <a:off x="251520" y="2636912"/>
            <a:ext cx="8695853" cy="2760712"/>
          </a:xfrm>
        </p:spPr>
        <p:txBody>
          <a:bodyPr>
            <a:normAutofit/>
          </a:bodyPr>
          <a:lstStyle/>
          <a:p>
            <a:pPr algn="l"/>
            <a:r>
              <a:rPr lang="tr-TR" dirty="0" smtClean="0"/>
              <a:t> </a:t>
            </a:r>
            <a:r>
              <a:rPr lang="tr-TR" sz="4000" b="1" dirty="0" smtClean="0">
                <a:solidFill>
                  <a:schemeClr val="accent6">
                    <a:lumMod val="50000"/>
                  </a:schemeClr>
                </a:solidFill>
              </a:rPr>
              <a:t>Engelli</a:t>
            </a:r>
            <a:r>
              <a:rPr lang="tr-TR" sz="4000" b="1" dirty="0">
                <a:solidFill>
                  <a:schemeClr val="accent6">
                    <a:lumMod val="50000"/>
                  </a:schemeClr>
                </a:solidFill>
              </a:rPr>
              <a:t>, fiziksel veya zihinsel bir rahatsızlık nedeniyle bazı hareketleri, duyuları veya işlevleri kısıtlanan </a:t>
            </a:r>
            <a:r>
              <a:rPr lang="tr-TR" sz="4000" b="1" dirty="0" smtClean="0">
                <a:solidFill>
                  <a:schemeClr val="accent6">
                    <a:lumMod val="50000"/>
                  </a:schemeClr>
                </a:solidFill>
              </a:rPr>
              <a:t>kişidir.</a:t>
            </a:r>
            <a:endParaRPr lang="tr-TR" sz="4000" b="1" dirty="0">
              <a:solidFill>
                <a:schemeClr val="accent6">
                  <a:lumMod val="50000"/>
                </a:schemeClr>
              </a:solidFill>
            </a:endParaRPr>
          </a:p>
        </p:txBody>
      </p:sp>
      <p:pic>
        <p:nvPicPr>
          <p:cNvPr id="1026" name="Picture 2" descr="C:\Users\MEB\Desktop\imagesCAUB63Z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886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152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64008" indent="0">
              <a:buNone/>
            </a:pPr>
            <a:r>
              <a:rPr lang="tr-TR" dirty="0">
                <a:solidFill>
                  <a:srgbClr val="66FF33"/>
                </a:solidFill>
              </a:rPr>
              <a:t>Hastaneye gelenlerin elindeki pet şişelerdeki plastik kapakları toplamaya başlayan </a:t>
            </a:r>
            <a:r>
              <a:rPr lang="tr-TR" dirty="0" err="1">
                <a:solidFill>
                  <a:srgbClr val="66FF33"/>
                </a:solidFill>
              </a:rPr>
              <a:t>Ahmeti’ye</a:t>
            </a:r>
            <a:r>
              <a:rPr lang="tr-TR" dirty="0">
                <a:solidFill>
                  <a:srgbClr val="66FF33"/>
                </a:solidFill>
              </a:rPr>
              <a:t> önce herkes şüpheyle yaklaşmış ama durumu fakültenin dekanına anlattığında istediği desteği almış: “Kampanya başladıktan üç ay sonra bir tekerlekli sandalye alabildik.</a:t>
            </a:r>
          </a:p>
        </p:txBody>
      </p:sp>
    </p:spTree>
    <p:extLst>
      <p:ext uri="{BB962C8B-B14F-4D97-AF65-F5344CB8AC3E}">
        <p14:creationId xmlns:p14="http://schemas.microsoft.com/office/powerpoint/2010/main" val="1963990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64008" indent="0">
              <a:buNone/>
            </a:pPr>
            <a:r>
              <a:rPr lang="tr-TR" sz="4000" dirty="0">
                <a:solidFill>
                  <a:srgbClr val="FFFF00"/>
                </a:solidFill>
              </a:rPr>
              <a:t>Hedefim o küçük çocuğa tekerlekli sandalye ulaştırabilmekti ama o çocuğu bulamadım. Keşke adresini not etseydim.”</a:t>
            </a:r>
          </a:p>
        </p:txBody>
      </p:sp>
    </p:spTree>
    <p:extLst>
      <p:ext uri="{BB962C8B-B14F-4D97-AF65-F5344CB8AC3E}">
        <p14:creationId xmlns:p14="http://schemas.microsoft.com/office/powerpoint/2010/main" val="2218765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64008" indent="0">
              <a:buNone/>
            </a:pPr>
            <a:r>
              <a:rPr lang="tr-TR" sz="3600" dirty="0">
                <a:solidFill>
                  <a:schemeClr val="accent5">
                    <a:lumMod val="60000"/>
                    <a:lumOff val="40000"/>
                  </a:schemeClr>
                </a:solidFill>
              </a:rPr>
              <a:t>Engellilik genel olarak 5 kategoriye ayrılıyor. </a:t>
            </a:r>
            <a:r>
              <a:rPr lang="tr-TR" sz="3600" dirty="0" smtClean="0">
                <a:solidFill>
                  <a:schemeClr val="accent5">
                    <a:lumMod val="60000"/>
                    <a:lumOff val="40000"/>
                  </a:schemeClr>
                </a:solidFill>
              </a:rPr>
              <a:t>Bunlar:</a:t>
            </a:r>
          </a:p>
          <a:p>
            <a:pPr marL="64008" indent="0">
              <a:buNone/>
            </a:pPr>
            <a:r>
              <a:rPr lang="tr-TR" sz="3600" dirty="0" smtClean="0">
                <a:solidFill>
                  <a:srgbClr val="FFFF00"/>
                </a:solidFill>
              </a:rPr>
              <a:t>1</a:t>
            </a:r>
            <a:r>
              <a:rPr lang="tr-TR" sz="3600" dirty="0">
                <a:solidFill>
                  <a:srgbClr val="FFFF00"/>
                </a:solidFill>
              </a:rPr>
              <a:t>. Zihinsel engelliler</a:t>
            </a:r>
          </a:p>
          <a:p>
            <a:pPr marL="64008" indent="0">
              <a:buNone/>
            </a:pPr>
            <a:r>
              <a:rPr lang="tr-TR" sz="3600" dirty="0">
                <a:solidFill>
                  <a:srgbClr val="FFFF00"/>
                </a:solidFill>
              </a:rPr>
              <a:t>2. Ortopedik engelliler</a:t>
            </a:r>
          </a:p>
          <a:p>
            <a:pPr marL="64008" indent="0">
              <a:buNone/>
            </a:pPr>
            <a:r>
              <a:rPr lang="tr-TR" sz="3600" dirty="0">
                <a:solidFill>
                  <a:srgbClr val="FFFF00"/>
                </a:solidFill>
              </a:rPr>
              <a:t>3. Süreğen hastalıklar (Organ kaybıyla oluşan hastalıklar sonucu engelli hale gelen hastalıklardır.  Akciğer, kalp, kanser, böbrek ve kan hastalıkları gibi.)</a:t>
            </a:r>
          </a:p>
          <a:p>
            <a:pPr marL="64008" indent="0">
              <a:buNone/>
            </a:pPr>
            <a:r>
              <a:rPr lang="tr-TR" sz="3600" dirty="0">
                <a:solidFill>
                  <a:srgbClr val="FFFF00"/>
                </a:solidFill>
              </a:rPr>
              <a:t>4. Görme engelliler</a:t>
            </a:r>
          </a:p>
          <a:p>
            <a:pPr marL="64008" indent="0">
              <a:buNone/>
            </a:pPr>
            <a:r>
              <a:rPr lang="tr-TR" sz="3600" dirty="0">
                <a:solidFill>
                  <a:srgbClr val="FFFF00"/>
                </a:solidFill>
              </a:rPr>
              <a:t>5. İşitme-konuşma engelliler</a:t>
            </a:r>
          </a:p>
          <a:p>
            <a:pPr marL="64008" indent="0">
              <a:buNone/>
            </a:pPr>
            <a:endParaRPr lang="tr-TR" dirty="0"/>
          </a:p>
        </p:txBody>
      </p:sp>
    </p:spTree>
    <p:extLst>
      <p:ext uri="{BB962C8B-B14F-4D97-AF65-F5344CB8AC3E}">
        <p14:creationId xmlns:p14="http://schemas.microsoft.com/office/powerpoint/2010/main" val="669358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64008" indent="0">
              <a:buNone/>
            </a:pPr>
            <a:endParaRPr lang="tr-TR" dirty="0" smtClean="0"/>
          </a:p>
          <a:p>
            <a:pPr marL="64008" indent="0">
              <a:buNone/>
            </a:pPr>
            <a:endParaRPr lang="tr-TR" dirty="0"/>
          </a:p>
          <a:p>
            <a:pPr marL="64008" indent="0">
              <a:buNone/>
            </a:pPr>
            <a:r>
              <a:rPr lang="tr-TR" sz="6600" dirty="0" smtClean="0">
                <a:solidFill>
                  <a:srgbClr val="00B0F0"/>
                </a:solidFill>
              </a:rPr>
              <a:t>Dünyada </a:t>
            </a:r>
            <a:r>
              <a:rPr lang="tr-TR" sz="6600" dirty="0">
                <a:solidFill>
                  <a:srgbClr val="00B0F0"/>
                </a:solidFill>
              </a:rPr>
              <a:t>ve ülkemizde engelli insan </a:t>
            </a:r>
            <a:r>
              <a:rPr lang="tr-TR" sz="6600" dirty="0" smtClean="0">
                <a:solidFill>
                  <a:srgbClr val="00B0F0"/>
                </a:solidFill>
              </a:rPr>
              <a:t>oranı </a:t>
            </a:r>
            <a:r>
              <a:rPr lang="tr-TR" sz="6600" dirty="0">
                <a:solidFill>
                  <a:srgbClr val="00B0F0"/>
                </a:solidFill>
              </a:rPr>
              <a:t>ne kadar? </a:t>
            </a:r>
          </a:p>
        </p:txBody>
      </p:sp>
      <p:pic>
        <p:nvPicPr>
          <p:cNvPr id="1026" name="Picture 2" descr="C:\Users\MEB\Desktop\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789040"/>
            <a:ext cx="5580112"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25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64008" indent="0">
              <a:buNone/>
            </a:pPr>
            <a:endParaRPr lang="tr-TR" sz="4400" dirty="0" smtClean="0"/>
          </a:p>
          <a:p>
            <a:pPr marL="64008" indent="0">
              <a:buNone/>
            </a:pPr>
            <a:endParaRPr lang="tr-TR" sz="4400" dirty="0"/>
          </a:p>
          <a:p>
            <a:pPr marL="64008" indent="0">
              <a:buNone/>
            </a:pPr>
            <a:r>
              <a:rPr lang="tr-TR" sz="4400" dirty="0" smtClean="0"/>
              <a:t> </a:t>
            </a:r>
            <a:r>
              <a:rPr lang="tr-TR" sz="4400" dirty="0" smtClean="0">
                <a:solidFill>
                  <a:srgbClr val="FFFF00"/>
                </a:solidFill>
              </a:rPr>
              <a:t>Dünyada </a:t>
            </a:r>
            <a:r>
              <a:rPr lang="tr-TR" sz="4400" dirty="0">
                <a:solidFill>
                  <a:srgbClr val="FFFF00"/>
                </a:solidFill>
              </a:rPr>
              <a:t>engellilik oranı yüzde 15 oranındayken, bizde de yüzde 12 civarında.</a:t>
            </a:r>
          </a:p>
        </p:txBody>
      </p:sp>
    </p:spTree>
    <p:extLst>
      <p:ext uri="{BB962C8B-B14F-4D97-AF65-F5344CB8AC3E}">
        <p14:creationId xmlns:p14="http://schemas.microsoft.com/office/powerpoint/2010/main" val="2644040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454808"/>
          </a:xfrm>
        </p:spPr>
        <p:txBody>
          <a:bodyPr>
            <a:normAutofit/>
          </a:bodyPr>
          <a:lstStyle/>
          <a:p>
            <a:pPr marL="64008" indent="0">
              <a:buNone/>
            </a:pPr>
            <a:endParaRPr lang="tr-TR" sz="6000" dirty="0" smtClean="0"/>
          </a:p>
          <a:p>
            <a:pPr marL="64008" indent="0">
              <a:buNone/>
            </a:pPr>
            <a:endParaRPr lang="tr-TR" sz="6000" dirty="0"/>
          </a:p>
          <a:p>
            <a:pPr marL="64008" indent="0">
              <a:buNone/>
            </a:pPr>
            <a:r>
              <a:rPr lang="tr-TR" sz="6000" dirty="0" smtClean="0">
                <a:solidFill>
                  <a:schemeClr val="accent1"/>
                </a:solidFill>
              </a:rPr>
              <a:t> En </a:t>
            </a:r>
            <a:r>
              <a:rPr lang="tr-TR" sz="6000" dirty="0">
                <a:solidFill>
                  <a:schemeClr val="accent1"/>
                </a:solidFill>
              </a:rPr>
              <a:t>çok hangi engellilik türleri görülüyor?</a:t>
            </a:r>
          </a:p>
        </p:txBody>
      </p:sp>
    </p:spTree>
    <p:extLst>
      <p:ext uri="{BB962C8B-B14F-4D97-AF65-F5344CB8AC3E}">
        <p14:creationId xmlns:p14="http://schemas.microsoft.com/office/powerpoint/2010/main" val="2724842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64008" indent="0" algn="ctr">
              <a:buNone/>
            </a:pPr>
            <a:endParaRPr lang="tr-TR" sz="4400" dirty="0" smtClean="0"/>
          </a:p>
          <a:p>
            <a:pPr marL="64008" indent="0" algn="ctr">
              <a:buNone/>
            </a:pPr>
            <a:endParaRPr lang="tr-TR" sz="4400" dirty="0"/>
          </a:p>
          <a:p>
            <a:pPr marL="64008" indent="0" algn="ctr">
              <a:buNone/>
            </a:pPr>
            <a:r>
              <a:rPr lang="tr-TR" sz="4400" dirty="0" smtClean="0">
                <a:solidFill>
                  <a:srgbClr val="92D050"/>
                </a:solidFill>
              </a:rPr>
              <a:t>En </a:t>
            </a:r>
            <a:r>
              <a:rPr lang="tr-TR" sz="4400" dirty="0">
                <a:solidFill>
                  <a:srgbClr val="92D050"/>
                </a:solidFill>
              </a:rPr>
              <a:t>yüksek engel grubu da zihinsel </a:t>
            </a:r>
            <a:r>
              <a:rPr lang="tr-TR" sz="4400" dirty="0" smtClean="0">
                <a:solidFill>
                  <a:srgbClr val="92D050"/>
                </a:solidFill>
              </a:rPr>
              <a:t>engelliliktir.</a:t>
            </a:r>
            <a:endParaRPr lang="tr-TR" sz="4400" dirty="0">
              <a:solidFill>
                <a:srgbClr val="92D050"/>
              </a:solidFill>
            </a:endParaRPr>
          </a:p>
        </p:txBody>
      </p:sp>
    </p:spTree>
    <p:extLst>
      <p:ext uri="{BB962C8B-B14F-4D97-AF65-F5344CB8AC3E}">
        <p14:creationId xmlns:p14="http://schemas.microsoft.com/office/powerpoint/2010/main" val="822617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64008" indent="0">
              <a:buNone/>
            </a:pPr>
            <a:r>
              <a:rPr lang="tr-TR" sz="6000" dirty="0" smtClean="0">
                <a:solidFill>
                  <a:schemeClr val="accent2">
                    <a:lumMod val="75000"/>
                  </a:schemeClr>
                </a:solidFill>
              </a:rPr>
              <a:t>Engelliliğin nedenleri?</a:t>
            </a:r>
            <a:endParaRPr lang="tr-TR" sz="6000" dirty="0">
              <a:solidFill>
                <a:schemeClr val="accent2">
                  <a:lumMod val="75000"/>
                </a:schemeClr>
              </a:solidFill>
            </a:endParaRPr>
          </a:p>
        </p:txBody>
      </p:sp>
    </p:spTree>
    <p:extLst>
      <p:ext uri="{BB962C8B-B14F-4D97-AF65-F5344CB8AC3E}">
        <p14:creationId xmlns:p14="http://schemas.microsoft.com/office/powerpoint/2010/main" val="21195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64008" indent="0">
              <a:buNone/>
            </a:pPr>
            <a:endParaRPr lang="tr-TR" sz="5400" dirty="0" smtClean="0">
              <a:solidFill>
                <a:srgbClr val="FF0000"/>
              </a:solidFill>
            </a:endParaRPr>
          </a:p>
          <a:p>
            <a:pPr marL="64008" indent="0">
              <a:buNone/>
            </a:pPr>
            <a:endParaRPr lang="tr-TR" sz="5400" dirty="0">
              <a:solidFill>
                <a:srgbClr val="FF0000"/>
              </a:solidFill>
            </a:endParaRPr>
          </a:p>
          <a:p>
            <a:pPr marL="64008" indent="0">
              <a:buNone/>
            </a:pPr>
            <a:r>
              <a:rPr lang="tr-TR" sz="5400" dirty="0" smtClean="0">
                <a:solidFill>
                  <a:srgbClr val="FF0000"/>
                </a:solidFill>
              </a:rPr>
              <a:t>     </a:t>
            </a:r>
          </a:p>
          <a:p>
            <a:pPr marL="64008" indent="0">
              <a:buNone/>
            </a:pPr>
            <a:r>
              <a:rPr lang="tr-TR" sz="5400" dirty="0">
                <a:solidFill>
                  <a:srgbClr val="FF0000"/>
                </a:solidFill>
              </a:rPr>
              <a:t> </a:t>
            </a:r>
            <a:r>
              <a:rPr lang="tr-TR" sz="5400" dirty="0" smtClean="0">
                <a:solidFill>
                  <a:srgbClr val="FF0000"/>
                </a:solidFill>
              </a:rPr>
              <a:t>   Akraba </a:t>
            </a:r>
            <a:r>
              <a:rPr lang="tr-TR" sz="5400" dirty="0">
                <a:solidFill>
                  <a:srgbClr val="FF0000"/>
                </a:solidFill>
              </a:rPr>
              <a:t>evlilikleri de </a:t>
            </a:r>
            <a:r>
              <a:rPr lang="tr-TR" sz="5400" dirty="0" smtClean="0">
                <a:solidFill>
                  <a:srgbClr val="FF0000"/>
                </a:solidFill>
              </a:rPr>
              <a:t>  engelliliğe </a:t>
            </a:r>
            <a:r>
              <a:rPr lang="tr-TR" sz="5400" dirty="0">
                <a:solidFill>
                  <a:srgbClr val="FF0000"/>
                </a:solidFill>
              </a:rPr>
              <a:t>neden olabilir</a:t>
            </a:r>
          </a:p>
        </p:txBody>
      </p:sp>
      <p:pic>
        <p:nvPicPr>
          <p:cNvPr id="2050" name="Picture 2" descr="C:\Users\MEB\Desktop\3194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16633"/>
            <a:ext cx="340310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4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0"/>
            <a:ext cx="8712968" cy="6858000"/>
          </a:xfrm>
        </p:spPr>
        <p:txBody>
          <a:bodyPr/>
          <a:lstStyle/>
          <a:p>
            <a:pPr marL="64008" indent="0">
              <a:buNone/>
            </a:pPr>
            <a:endParaRPr lang="tr-TR" dirty="0" smtClean="0"/>
          </a:p>
          <a:p>
            <a:pPr marL="64008" indent="0">
              <a:buNone/>
            </a:pPr>
            <a:endParaRPr lang="tr-TR" dirty="0"/>
          </a:p>
          <a:p>
            <a:pPr marL="64008" indent="0">
              <a:buNone/>
            </a:pPr>
            <a:endParaRPr lang="tr-TR" dirty="0" smtClean="0"/>
          </a:p>
          <a:p>
            <a:pPr marL="64008" indent="0">
              <a:buNone/>
            </a:pPr>
            <a:r>
              <a:rPr lang="tr-TR" sz="4400" b="1" dirty="0" smtClean="0">
                <a:solidFill>
                  <a:schemeClr val="accent6">
                    <a:lumMod val="75000"/>
                  </a:schemeClr>
                </a:solidFill>
              </a:rPr>
              <a:t>Emniyet </a:t>
            </a:r>
            <a:r>
              <a:rPr lang="tr-TR" sz="4400" b="1" dirty="0">
                <a:solidFill>
                  <a:schemeClr val="accent6">
                    <a:lumMod val="75000"/>
                  </a:schemeClr>
                </a:solidFill>
              </a:rPr>
              <a:t>kemeri takmadığı zaman boynunu vurduğu anda boynunu </a:t>
            </a:r>
            <a:r>
              <a:rPr lang="tr-TR" sz="4400" b="1" dirty="0" smtClean="0">
                <a:solidFill>
                  <a:schemeClr val="accent6">
                    <a:lumMod val="75000"/>
                  </a:schemeClr>
                </a:solidFill>
              </a:rPr>
              <a:t>kırar</a:t>
            </a:r>
            <a:r>
              <a:rPr lang="tr-TR" sz="4400" b="1" dirty="0">
                <a:solidFill>
                  <a:schemeClr val="accent6">
                    <a:lumMod val="75000"/>
                  </a:schemeClr>
                </a:solidFill>
              </a:rPr>
              <a:t> </a:t>
            </a:r>
            <a:r>
              <a:rPr lang="tr-TR" sz="4400" b="1" dirty="0" smtClean="0">
                <a:solidFill>
                  <a:schemeClr val="accent6">
                    <a:lumMod val="75000"/>
                  </a:schemeClr>
                </a:solidFill>
              </a:rPr>
              <a:t>ve felçli kalır.</a:t>
            </a:r>
            <a:endParaRPr lang="tr-TR" sz="4400" b="1" dirty="0">
              <a:solidFill>
                <a:schemeClr val="accent6">
                  <a:lumMod val="75000"/>
                </a:schemeClr>
              </a:solidFill>
            </a:endParaRPr>
          </a:p>
        </p:txBody>
      </p:sp>
    </p:spTree>
    <p:extLst>
      <p:ext uri="{BB962C8B-B14F-4D97-AF65-F5344CB8AC3E}">
        <p14:creationId xmlns:p14="http://schemas.microsoft.com/office/powerpoint/2010/main" val="3262997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330064"/>
          </a:xfrm>
        </p:spPr>
        <p:txBody>
          <a:bodyPr/>
          <a:lstStyle/>
          <a:p>
            <a:pPr marL="64008" indent="0">
              <a:buNone/>
            </a:pPr>
            <a:r>
              <a:rPr lang="tr-TR" sz="4000" b="1" dirty="0">
                <a:solidFill>
                  <a:schemeClr val="accent6">
                    <a:lumMod val="75000"/>
                  </a:schemeClr>
                </a:solidFill>
              </a:rPr>
              <a:t>Engeller doğuştan gelebilir veya sonradan geçirilen hastalıklar veya kazalar sonucu ortaya çıkabilir.</a:t>
            </a:r>
          </a:p>
          <a:p>
            <a:pPr marL="64008" indent="0">
              <a:buNone/>
            </a:pPr>
            <a:endParaRPr lang="tr-TR" dirty="0"/>
          </a:p>
        </p:txBody>
      </p:sp>
      <p:pic>
        <p:nvPicPr>
          <p:cNvPr id="2050" name="Picture 2" descr="C:\Users\MEB\Desktop\imagesCAQCG7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212976"/>
            <a:ext cx="2495550" cy="21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747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64008" indent="0">
              <a:buNone/>
            </a:pPr>
            <a:endParaRPr lang="tr-TR" sz="6000" dirty="0" smtClean="0"/>
          </a:p>
          <a:p>
            <a:pPr marL="64008" indent="0">
              <a:buNone/>
            </a:pPr>
            <a:endParaRPr lang="tr-TR" sz="6000" dirty="0"/>
          </a:p>
          <a:p>
            <a:pPr marL="64008" indent="0">
              <a:buNone/>
            </a:pPr>
            <a:r>
              <a:rPr lang="tr-TR" sz="6000" dirty="0" smtClean="0"/>
              <a:t> </a:t>
            </a:r>
            <a:r>
              <a:rPr lang="tr-TR" sz="6000" dirty="0" err="1" smtClean="0">
                <a:solidFill>
                  <a:schemeClr val="accent3">
                    <a:lumMod val="75000"/>
                  </a:schemeClr>
                </a:solidFill>
              </a:rPr>
              <a:t>Hipotiroid</a:t>
            </a:r>
            <a:r>
              <a:rPr lang="tr-TR" sz="6000" dirty="0" smtClean="0"/>
              <a:t>: </a:t>
            </a:r>
            <a:r>
              <a:rPr lang="tr-TR" sz="6000" dirty="0" smtClean="0">
                <a:solidFill>
                  <a:srgbClr val="FFC000"/>
                </a:solidFill>
              </a:rPr>
              <a:t>Zeka </a:t>
            </a:r>
            <a:r>
              <a:rPr lang="tr-TR" sz="6000" dirty="0">
                <a:solidFill>
                  <a:srgbClr val="FFC000"/>
                </a:solidFill>
              </a:rPr>
              <a:t>geriliği yapan bir hastalıktır. </a:t>
            </a:r>
            <a:endParaRPr lang="tr-TR" sz="6000" dirty="0" smtClean="0">
              <a:solidFill>
                <a:srgbClr val="FFC000"/>
              </a:solidFill>
            </a:endParaRPr>
          </a:p>
          <a:p>
            <a:pPr marL="64008" indent="0">
              <a:buNone/>
            </a:pPr>
            <a:r>
              <a:rPr lang="tr-TR" sz="2400" dirty="0" err="1" smtClean="0">
                <a:solidFill>
                  <a:schemeClr val="accent2">
                    <a:lumMod val="60000"/>
                    <a:lumOff val="40000"/>
                  </a:schemeClr>
                </a:solidFill>
              </a:rPr>
              <a:t>Hipotiroid</a:t>
            </a:r>
            <a:r>
              <a:rPr lang="tr-TR" sz="2400" dirty="0" smtClean="0">
                <a:solidFill>
                  <a:schemeClr val="accent2">
                    <a:lumMod val="60000"/>
                    <a:lumOff val="40000"/>
                  </a:schemeClr>
                </a:solidFill>
              </a:rPr>
              <a:t>: </a:t>
            </a:r>
            <a:r>
              <a:rPr lang="tr-TR" sz="2400" dirty="0" err="1" smtClean="0">
                <a:solidFill>
                  <a:schemeClr val="accent2">
                    <a:lumMod val="60000"/>
                    <a:lumOff val="40000"/>
                  </a:schemeClr>
                </a:solidFill>
              </a:rPr>
              <a:t>Tiroid</a:t>
            </a:r>
            <a:r>
              <a:rPr lang="tr-TR" sz="2400" dirty="0" smtClean="0">
                <a:solidFill>
                  <a:schemeClr val="accent2">
                    <a:lumMod val="60000"/>
                    <a:lumOff val="40000"/>
                  </a:schemeClr>
                </a:solidFill>
              </a:rPr>
              <a:t> eksikliğidir.</a:t>
            </a:r>
            <a:endParaRPr lang="tr-TR" sz="2400" dirty="0">
              <a:solidFill>
                <a:schemeClr val="accent2">
                  <a:lumMod val="60000"/>
                  <a:lumOff val="40000"/>
                </a:schemeClr>
              </a:solidFill>
            </a:endParaRPr>
          </a:p>
        </p:txBody>
      </p:sp>
    </p:spTree>
    <p:extLst>
      <p:ext uri="{BB962C8B-B14F-4D97-AF65-F5344CB8AC3E}">
        <p14:creationId xmlns:p14="http://schemas.microsoft.com/office/powerpoint/2010/main" val="3145523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64008" indent="0">
              <a:buNone/>
            </a:pPr>
            <a:endParaRPr lang="tr-TR" dirty="0" smtClean="0"/>
          </a:p>
          <a:p>
            <a:pPr marL="64008" indent="0">
              <a:buNone/>
            </a:pPr>
            <a:endParaRPr lang="tr-TR" sz="3600" dirty="0" smtClean="0">
              <a:solidFill>
                <a:schemeClr val="accent6">
                  <a:lumMod val="40000"/>
                  <a:lumOff val="60000"/>
                </a:schemeClr>
              </a:solidFill>
            </a:endParaRPr>
          </a:p>
          <a:p>
            <a:pPr marL="64008" indent="0">
              <a:buNone/>
            </a:pPr>
            <a:r>
              <a:rPr lang="tr-TR" sz="3600" dirty="0" smtClean="0">
                <a:solidFill>
                  <a:schemeClr val="accent6">
                    <a:lumMod val="40000"/>
                    <a:lumOff val="60000"/>
                  </a:schemeClr>
                </a:solidFill>
              </a:rPr>
              <a:t>Doğumda </a:t>
            </a:r>
            <a:r>
              <a:rPr lang="tr-TR" sz="3600" dirty="0">
                <a:solidFill>
                  <a:schemeClr val="accent6">
                    <a:lumMod val="40000"/>
                    <a:lumOff val="60000"/>
                  </a:schemeClr>
                </a:solidFill>
              </a:rPr>
              <a:t>çocuk </a:t>
            </a:r>
            <a:r>
              <a:rPr lang="tr-TR" sz="3600" dirty="0" err="1" smtClean="0">
                <a:solidFill>
                  <a:schemeClr val="accent3">
                    <a:lumMod val="75000"/>
                  </a:schemeClr>
                </a:solidFill>
              </a:rPr>
              <a:t>hipo</a:t>
            </a:r>
            <a:r>
              <a:rPr lang="tr-TR" sz="3600" dirty="0" err="1" smtClean="0">
                <a:solidFill>
                  <a:schemeClr val="accent4">
                    <a:lumMod val="75000"/>
                  </a:schemeClr>
                </a:solidFill>
              </a:rPr>
              <a:t>tiroid</a:t>
            </a:r>
            <a:r>
              <a:rPr lang="tr-TR" sz="3600" dirty="0" smtClean="0">
                <a:solidFill>
                  <a:schemeClr val="accent4">
                    <a:lumMod val="75000"/>
                  </a:schemeClr>
                </a:solidFill>
              </a:rPr>
              <a:t> </a:t>
            </a:r>
            <a:r>
              <a:rPr lang="tr-TR" sz="3600" dirty="0" smtClean="0">
                <a:solidFill>
                  <a:schemeClr val="accent6">
                    <a:lumMod val="40000"/>
                    <a:lumOff val="60000"/>
                  </a:schemeClr>
                </a:solidFill>
              </a:rPr>
              <a:t>ile </a:t>
            </a:r>
            <a:r>
              <a:rPr lang="tr-TR" sz="3600" dirty="0">
                <a:solidFill>
                  <a:schemeClr val="accent6">
                    <a:lumMod val="40000"/>
                    <a:lumOff val="60000"/>
                  </a:schemeClr>
                </a:solidFill>
              </a:rPr>
              <a:t>doğduysa, hemen topuğundan alınacak bir kan örneği ile tespit edildiği anda hemen ilk bir hafta içerisinde</a:t>
            </a:r>
            <a:r>
              <a:rPr lang="tr-TR" sz="3600" dirty="0"/>
              <a:t> </a:t>
            </a:r>
            <a:r>
              <a:rPr lang="tr-TR" sz="3600" dirty="0" err="1">
                <a:solidFill>
                  <a:schemeClr val="accent4">
                    <a:lumMod val="75000"/>
                  </a:schemeClr>
                </a:solidFill>
              </a:rPr>
              <a:t>tiroid</a:t>
            </a:r>
            <a:r>
              <a:rPr lang="tr-TR" sz="3600" dirty="0"/>
              <a:t> </a:t>
            </a:r>
            <a:r>
              <a:rPr lang="tr-TR" sz="3600" dirty="0">
                <a:solidFill>
                  <a:schemeClr val="accent6">
                    <a:lumMod val="40000"/>
                    <a:lumOff val="60000"/>
                  </a:schemeClr>
                </a:solidFill>
              </a:rPr>
              <a:t>verilirse o kişi normal olacaktır. Ama diyelim ki bir 6 aylık gecikme sonrasında bir </a:t>
            </a:r>
            <a:r>
              <a:rPr lang="tr-TR" sz="3600" dirty="0" err="1">
                <a:solidFill>
                  <a:schemeClr val="accent4">
                    <a:lumMod val="75000"/>
                  </a:schemeClr>
                </a:solidFill>
              </a:rPr>
              <a:t>tiroid</a:t>
            </a:r>
            <a:r>
              <a:rPr lang="tr-TR" sz="3600" dirty="0"/>
              <a:t> </a:t>
            </a:r>
            <a:r>
              <a:rPr lang="tr-TR" sz="3600" dirty="0">
                <a:solidFill>
                  <a:schemeClr val="accent6">
                    <a:lumMod val="40000"/>
                    <a:lumOff val="60000"/>
                  </a:schemeClr>
                </a:solidFill>
              </a:rPr>
              <a:t>eksikliği tespit edilirse çocuk orta zeka gerisi olacaktır. </a:t>
            </a:r>
          </a:p>
        </p:txBody>
      </p:sp>
    </p:spTree>
    <p:extLst>
      <p:ext uri="{BB962C8B-B14F-4D97-AF65-F5344CB8AC3E}">
        <p14:creationId xmlns:p14="http://schemas.microsoft.com/office/powerpoint/2010/main" val="2222977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64008" indent="0">
              <a:buNone/>
            </a:pPr>
            <a:endParaRPr lang="tr-TR" dirty="0" smtClean="0"/>
          </a:p>
          <a:p>
            <a:pPr marL="64008" indent="0">
              <a:buNone/>
            </a:pPr>
            <a:endParaRPr lang="tr-TR" sz="4000" dirty="0" smtClean="0"/>
          </a:p>
          <a:p>
            <a:pPr marL="64008" indent="0">
              <a:buNone/>
            </a:pPr>
            <a:r>
              <a:rPr lang="tr-TR" sz="4000" dirty="0" smtClean="0"/>
              <a:t>     Ne </a:t>
            </a:r>
            <a:r>
              <a:rPr lang="tr-TR" sz="4000" dirty="0"/>
              <a:t>yazık </a:t>
            </a:r>
            <a:r>
              <a:rPr lang="tr-TR" sz="4000" dirty="0" smtClean="0"/>
              <a:t>ki engelli </a:t>
            </a:r>
            <a:r>
              <a:rPr lang="tr-TR" sz="4000" dirty="0"/>
              <a:t>olmayanlar, </a:t>
            </a:r>
            <a:r>
              <a:rPr lang="tr-TR" sz="4000" dirty="0" smtClean="0"/>
              <a:t>engellilerin haklarının şöyle olduğunu biliyor. </a:t>
            </a:r>
            <a:r>
              <a:rPr lang="tr-TR" sz="4000" dirty="0">
                <a:solidFill>
                  <a:srgbClr val="FFC000"/>
                </a:solidFill>
              </a:rPr>
              <a:t>Evde oturma hakkı, evlenmeme hakkı, spor yapmama hakkı olduğunu düşünüyor. </a:t>
            </a:r>
          </a:p>
        </p:txBody>
      </p:sp>
      <p:pic>
        <p:nvPicPr>
          <p:cNvPr id="3074" name="Picture 2" descr="C:\Users\MEB\Desktop\engellilere-camilerde-ibadet-imkani-IHA-20130104AW000568-1-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789040"/>
            <a:ext cx="4716016"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345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64008" indent="0">
              <a:buNone/>
            </a:pPr>
            <a:endParaRPr lang="tr-TR" sz="3600" dirty="0" smtClean="0"/>
          </a:p>
          <a:p>
            <a:pPr marL="64008" indent="0">
              <a:buNone/>
            </a:pPr>
            <a:endParaRPr lang="tr-TR" sz="3600" dirty="0"/>
          </a:p>
          <a:p>
            <a:pPr marL="64008" indent="0">
              <a:buNone/>
            </a:pPr>
            <a:endParaRPr lang="tr-TR" sz="4000" dirty="0" smtClean="0">
              <a:solidFill>
                <a:srgbClr val="002060"/>
              </a:solidFill>
            </a:endParaRPr>
          </a:p>
          <a:p>
            <a:pPr marL="64008" indent="0">
              <a:buNone/>
            </a:pPr>
            <a:r>
              <a:rPr lang="tr-TR" sz="4000" dirty="0">
                <a:solidFill>
                  <a:srgbClr val="002060"/>
                </a:solidFill>
              </a:rPr>
              <a:t> </a:t>
            </a:r>
            <a:r>
              <a:rPr lang="tr-TR" sz="4000" dirty="0" smtClean="0">
                <a:solidFill>
                  <a:srgbClr val="002060"/>
                </a:solidFill>
              </a:rPr>
              <a:t>Ortalama </a:t>
            </a:r>
            <a:r>
              <a:rPr lang="tr-TR" sz="4000" dirty="0">
                <a:solidFill>
                  <a:srgbClr val="002060"/>
                </a:solidFill>
              </a:rPr>
              <a:t>hane halkı sayısını dört kabul edersek, özürlülüğün, ülkemizde yaklaşık 26 milyon insanı yakından ilgilendirdiğini </a:t>
            </a:r>
            <a:r>
              <a:rPr lang="tr-TR" sz="4000" dirty="0" smtClean="0">
                <a:solidFill>
                  <a:srgbClr val="002060"/>
                </a:solidFill>
              </a:rPr>
              <a:t>söyleyebiliriz.</a:t>
            </a:r>
            <a:endParaRPr lang="tr-TR" sz="4000" dirty="0">
              <a:solidFill>
                <a:srgbClr val="002060"/>
              </a:solidFill>
            </a:endParaRPr>
          </a:p>
          <a:p>
            <a:pPr marL="64008" indent="0">
              <a:buNone/>
            </a:pPr>
            <a:endParaRPr lang="tr-TR" dirty="0"/>
          </a:p>
        </p:txBody>
      </p:sp>
    </p:spTree>
    <p:extLst>
      <p:ext uri="{BB962C8B-B14F-4D97-AF65-F5344CB8AC3E}">
        <p14:creationId xmlns:p14="http://schemas.microsoft.com/office/powerpoint/2010/main" val="4176482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64008" indent="0">
              <a:buNone/>
            </a:pPr>
            <a:endParaRPr lang="tr-TR" sz="3600" dirty="0" smtClean="0"/>
          </a:p>
          <a:p>
            <a:pPr marL="64008" indent="0">
              <a:buNone/>
            </a:pPr>
            <a:endParaRPr lang="tr-TR" sz="3600" dirty="0"/>
          </a:p>
          <a:p>
            <a:pPr marL="64008" indent="0">
              <a:buNone/>
            </a:pPr>
            <a:endParaRPr lang="tr-TR" sz="3600" dirty="0" smtClean="0"/>
          </a:p>
          <a:p>
            <a:pPr marL="64008" indent="0">
              <a:buNone/>
            </a:pPr>
            <a:r>
              <a:rPr lang="tr-TR" sz="3600" dirty="0"/>
              <a:t> </a:t>
            </a:r>
            <a:r>
              <a:rPr lang="tr-TR" sz="3600" dirty="0" smtClean="0"/>
              <a:t>       </a:t>
            </a:r>
            <a:r>
              <a:rPr lang="tr-TR" sz="3600" dirty="0" smtClean="0">
                <a:solidFill>
                  <a:srgbClr val="92D050"/>
                </a:solidFill>
              </a:rPr>
              <a:t>Aileler </a:t>
            </a:r>
            <a:r>
              <a:rPr lang="tr-TR" sz="3600" dirty="0">
                <a:solidFill>
                  <a:srgbClr val="92D050"/>
                </a:solidFill>
              </a:rPr>
              <a:t>için özürlü bir bireye </a:t>
            </a:r>
            <a:r>
              <a:rPr lang="tr-TR" sz="3600" dirty="0" smtClean="0">
                <a:solidFill>
                  <a:srgbClr val="92D050"/>
                </a:solidFill>
              </a:rPr>
              <a:t>sahip olduklarını </a:t>
            </a:r>
            <a:r>
              <a:rPr lang="tr-TR" sz="3600" dirty="0">
                <a:solidFill>
                  <a:srgbClr val="92D050"/>
                </a:solidFill>
              </a:rPr>
              <a:t>öğrenmek, yaşamlarının en zorlu deneyimidir. </a:t>
            </a:r>
          </a:p>
        </p:txBody>
      </p:sp>
    </p:spTree>
    <p:extLst>
      <p:ext uri="{BB962C8B-B14F-4D97-AF65-F5344CB8AC3E}">
        <p14:creationId xmlns:p14="http://schemas.microsoft.com/office/powerpoint/2010/main" val="3473610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ln cap="rnd">
            <a:solidFill>
              <a:srgbClr val="FFFF00"/>
            </a:solidFill>
          </a:ln>
          <a:effectLst>
            <a:glow rad="101600">
              <a:schemeClr val="accent3">
                <a:satMod val="175000"/>
                <a:alpha val="40000"/>
              </a:schemeClr>
            </a:glow>
            <a:softEdge rad="635000"/>
          </a:effectLst>
        </p:spPr>
        <p:style>
          <a:lnRef idx="2">
            <a:schemeClr val="accent2"/>
          </a:lnRef>
          <a:fillRef idx="1">
            <a:schemeClr val="lt1"/>
          </a:fillRef>
          <a:effectRef idx="0">
            <a:schemeClr val="accent2"/>
          </a:effectRef>
          <a:fontRef idx="minor">
            <a:schemeClr val="dk1"/>
          </a:fontRef>
        </p:style>
        <p:txBody>
          <a:bodyPr>
            <a:scene3d>
              <a:camera prst="perspectiveRight"/>
              <a:lightRig rig="threePt" dir="t"/>
            </a:scene3d>
          </a:bodyPr>
          <a:lstStyle/>
          <a:p>
            <a:endParaRPr lang="tr-TR" dirty="0"/>
          </a:p>
          <a:p>
            <a:endParaRPr lang="tr-TR" dirty="0" smtClean="0"/>
          </a:p>
          <a:p>
            <a:endParaRPr lang="tr-TR" dirty="0"/>
          </a:p>
          <a:p>
            <a:pPr marL="0" indent="0" algn="ctr">
              <a:buNone/>
            </a:pP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Böyle bir şey nasıl olabilirdi? Olsa bile sadece filmlerde görebilirdik. Neden bize?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94184"/>
            <a:ext cx="2502024" cy="1816880"/>
          </a:xfrm>
          <a:prstGeom prst="rect">
            <a:avLst/>
          </a:prstGeom>
          <a:blipFill>
            <a:blip r:embed="rId3"/>
            <a:tile tx="0" ty="0" sx="100000" sy="100000" flip="none" algn="tl"/>
          </a:blipFill>
          <a:ln w="9525" cap="rnd">
            <a:solidFill>
              <a:schemeClr val="tx1"/>
            </a:solidFill>
            <a:round/>
            <a:headEnd/>
            <a:tailEnd/>
          </a:ln>
          <a:effectLst>
            <a:glow rad="63500">
              <a:schemeClr val="accent4">
                <a:lumMod val="60000"/>
                <a:lumOff val="40000"/>
                <a:alpha val="40000"/>
              </a:schemeClr>
            </a:glow>
            <a:outerShdw dist="35921" dir="2700000" algn="ctr" rotWithShape="0">
              <a:schemeClr val="bg2"/>
            </a:outerShdw>
          </a:effectLst>
          <a:scene3d>
            <a:camera prst="obliqueBottomLeft"/>
            <a:lightRig rig="flood" dir="t"/>
          </a:scene3d>
          <a:sp3d>
            <a:bevelT/>
            <a:bevelB/>
          </a:sp3d>
        </p:spPr>
      </p:pic>
    </p:spTree>
    <p:extLst>
      <p:ext uri="{BB962C8B-B14F-4D97-AF65-F5344CB8AC3E}">
        <p14:creationId xmlns:p14="http://schemas.microsoft.com/office/powerpoint/2010/main" val="4110413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endParaRPr lang="tr-TR" sz="4000" dirty="0" smtClean="0"/>
          </a:p>
          <a:p>
            <a:endParaRPr lang="tr-TR" sz="4000" dirty="0"/>
          </a:p>
          <a:p>
            <a:pPr marL="64008" indent="0">
              <a:buNone/>
            </a:pPr>
            <a:r>
              <a:rPr lang="tr-TR" sz="3600" dirty="0" smtClean="0"/>
              <a:t>  </a:t>
            </a:r>
          </a:p>
          <a:p>
            <a:pPr marL="64008" indent="0">
              <a:buNone/>
            </a:pPr>
            <a:r>
              <a:rPr lang="tr-TR" sz="3600" dirty="0">
                <a:solidFill>
                  <a:srgbClr val="00B0F0"/>
                </a:solidFill>
              </a:rPr>
              <a:t> </a:t>
            </a:r>
            <a:r>
              <a:rPr lang="tr-TR" sz="3600" dirty="0" smtClean="0">
                <a:solidFill>
                  <a:srgbClr val="00B0F0"/>
                </a:solidFill>
              </a:rPr>
              <a:t>   </a:t>
            </a:r>
            <a:r>
              <a:rPr lang="tr-TR" sz="3600" dirty="0" smtClean="0">
                <a:solidFill>
                  <a:srgbClr val="00B050"/>
                </a:solidFill>
              </a:rPr>
              <a:t>Bazı </a:t>
            </a:r>
            <a:r>
              <a:rPr lang="tr-TR" sz="3600" dirty="0">
                <a:solidFill>
                  <a:srgbClr val="00B050"/>
                </a:solidFill>
              </a:rPr>
              <a:t>anne-babalar çocuklarının özürlü olduğunu kabul etmek istemeyebilirler, reddetme </a:t>
            </a:r>
            <a:r>
              <a:rPr lang="tr-TR" sz="3600" dirty="0" smtClean="0">
                <a:solidFill>
                  <a:srgbClr val="00B050"/>
                </a:solidFill>
              </a:rPr>
              <a:t>davranışı görülebilir.</a:t>
            </a:r>
          </a:p>
          <a:p>
            <a:pPr marL="64008" indent="0">
              <a:buNone/>
            </a:pPr>
            <a:endParaRPr lang="tr-TR" sz="4000" dirty="0"/>
          </a:p>
        </p:txBody>
      </p:sp>
    </p:spTree>
    <p:extLst>
      <p:ext uri="{BB962C8B-B14F-4D97-AF65-F5344CB8AC3E}">
        <p14:creationId xmlns:p14="http://schemas.microsoft.com/office/powerpoint/2010/main" val="148836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144000" cy="6696744"/>
          </a:xfrm>
        </p:spPr>
        <p:txBody>
          <a:bodyPr>
            <a:normAutofit/>
          </a:bodyPr>
          <a:lstStyle/>
          <a:p>
            <a:pPr marL="64008" indent="0">
              <a:buNone/>
            </a:pPr>
            <a:r>
              <a:rPr lang="tr-TR" sz="3600" dirty="0" smtClean="0"/>
              <a:t> </a:t>
            </a:r>
          </a:p>
          <a:p>
            <a:pPr marL="64008" indent="0">
              <a:buNone/>
            </a:pPr>
            <a:endParaRPr lang="tr-TR" sz="3600" dirty="0"/>
          </a:p>
          <a:p>
            <a:pPr marL="64008" indent="0">
              <a:buNone/>
            </a:pPr>
            <a:endParaRPr lang="tr-TR" sz="3600" dirty="0" smtClean="0"/>
          </a:p>
          <a:p>
            <a:pPr marL="64008" indent="0">
              <a:buNone/>
            </a:pPr>
            <a:r>
              <a:rPr lang="tr-TR" sz="3600" dirty="0" smtClean="0"/>
              <a:t>     </a:t>
            </a:r>
            <a:r>
              <a:rPr lang="tr-TR" sz="4000" dirty="0" smtClean="0">
                <a:solidFill>
                  <a:schemeClr val="accent6"/>
                </a:solidFill>
              </a:rPr>
              <a:t>Duyulan </a:t>
            </a:r>
            <a:r>
              <a:rPr lang="tr-TR" sz="4000" dirty="0">
                <a:solidFill>
                  <a:schemeClr val="accent6"/>
                </a:solidFill>
              </a:rPr>
              <a:t>acı, çok sevilen birinin kaybedilmesi karşısında duyulan acıya eştir.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665511"/>
            <a:ext cx="4283968" cy="31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57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424936" cy="6453336"/>
          </a:xfrm>
        </p:spPr>
        <p:txBody>
          <a:bodyPr>
            <a:normAutofit/>
          </a:bodyPr>
          <a:lstStyle/>
          <a:p>
            <a:pPr marL="64008" indent="0">
              <a:buNone/>
            </a:pPr>
            <a:r>
              <a:rPr lang="tr-TR" b="1" dirty="0" smtClean="0">
                <a:solidFill>
                  <a:srgbClr val="FF0000"/>
                </a:solidFill>
              </a:rPr>
              <a:t>‘DOWN’ FACİASI: BİR İĞNE ÜÇ CAN ALDI</a:t>
            </a:r>
          </a:p>
          <a:p>
            <a:pPr marL="64008" indent="0">
              <a:buNone/>
            </a:pPr>
            <a:r>
              <a:rPr lang="tr-TR" dirty="0" smtClean="0">
                <a:solidFill>
                  <a:srgbClr val="FFC000"/>
                </a:solidFill>
              </a:rPr>
              <a:t>Adana’da </a:t>
            </a:r>
            <a:r>
              <a:rPr lang="tr-TR" dirty="0">
                <a:solidFill>
                  <a:srgbClr val="FFC000"/>
                </a:solidFill>
              </a:rPr>
              <a:t>5.5 aylık hamile kadının ikizlerinden </a:t>
            </a:r>
            <a:r>
              <a:rPr lang="tr-TR" dirty="0" err="1">
                <a:solidFill>
                  <a:srgbClr val="FFC000"/>
                </a:solidFill>
              </a:rPr>
              <a:t>down</a:t>
            </a:r>
            <a:r>
              <a:rPr lang="tr-TR" dirty="0">
                <a:solidFill>
                  <a:srgbClr val="FFC000"/>
                </a:solidFill>
              </a:rPr>
              <a:t> sendromlu olanının iğneyle kalbi durduruldu ancak anne kalp krizi geçirerek öldü. Aile doktoru ihmalkarlıkla suçluyor</a:t>
            </a:r>
          </a:p>
          <a:p>
            <a:pPr marL="64008" indent="0">
              <a:buNone/>
            </a:pPr>
            <a:r>
              <a:rPr lang="tr-TR" dirty="0"/>
              <a:t> </a:t>
            </a:r>
          </a:p>
          <a:p>
            <a:pPr marL="64008" indent="0">
              <a:buNone/>
            </a:pPr>
            <a:endParaRPr lang="tr-TR" dirty="0"/>
          </a:p>
          <a:p>
            <a:pPr marL="64008" indent="0">
              <a:buNone/>
            </a:pPr>
            <a:endParaRPr lang="tr-TR" dirty="0" smtClean="0">
              <a:solidFill>
                <a:srgbClr val="7030A0"/>
              </a:solidFill>
            </a:endParaRPr>
          </a:p>
          <a:p>
            <a:pPr marL="64008" indent="0">
              <a:buNone/>
            </a:pPr>
            <a:endParaRPr lang="tr-TR" dirty="0">
              <a:solidFill>
                <a:srgbClr val="7030A0"/>
              </a:solidFill>
            </a:endParaRPr>
          </a:p>
          <a:p>
            <a:pPr marL="64008" indent="0">
              <a:buNone/>
            </a:pPr>
            <a:endParaRPr lang="tr-TR" dirty="0" smtClean="0">
              <a:solidFill>
                <a:srgbClr val="7030A0"/>
              </a:solidFill>
            </a:endParaRPr>
          </a:p>
          <a:p>
            <a:pPr marL="64008" indent="0">
              <a:buNone/>
            </a:pPr>
            <a:endParaRPr lang="tr-TR" dirty="0" smtClean="0">
              <a:solidFill>
                <a:srgbClr val="7030A0"/>
              </a:solidFill>
            </a:endParaRPr>
          </a:p>
          <a:p>
            <a:pPr marL="64008" indent="0">
              <a:buNone/>
            </a:pPr>
            <a:r>
              <a:rPr lang="tr-TR" dirty="0" smtClean="0">
                <a:solidFill>
                  <a:srgbClr val="7030A0"/>
                </a:solidFill>
              </a:rPr>
              <a:t>Yusuf </a:t>
            </a:r>
            <a:r>
              <a:rPr lang="tr-TR" dirty="0">
                <a:solidFill>
                  <a:srgbClr val="7030A0"/>
                </a:solidFill>
              </a:rPr>
              <a:t>BAŞTUĞ Adana DHA</a:t>
            </a:r>
          </a:p>
          <a:p>
            <a:pPr marL="64008" indent="0">
              <a:buNone/>
            </a:pPr>
            <a:endParaRPr lang="tr-TR" dirty="0"/>
          </a:p>
        </p:txBody>
      </p:sp>
      <p:pic>
        <p:nvPicPr>
          <p:cNvPr id="4" name="Resim 3" descr="‘DOWN’ FACİASI: BİR İĞNE ÜÇ CAN ALDI"/>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5772150" cy="3238500"/>
          </a:xfrm>
          <a:prstGeom prst="rect">
            <a:avLst/>
          </a:prstGeom>
          <a:noFill/>
          <a:ln>
            <a:noFill/>
          </a:ln>
        </p:spPr>
      </p:pic>
    </p:spTree>
    <p:extLst>
      <p:ext uri="{BB962C8B-B14F-4D97-AF65-F5344CB8AC3E}">
        <p14:creationId xmlns:p14="http://schemas.microsoft.com/office/powerpoint/2010/main" val="1715331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548680"/>
            <a:ext cx="8712968" cy="5906128"/>
          </a:xfrm>
        </p:spPr>
        <p:txBody>
          <a:bodyPr/>
          <a:lstStyle/>
          <a:p>
            <a:pPr marL="64008" indent="0">
              <a:buNone/>
            </a:pPr>
            <a:r>
              <a:rPr lang="tr-TR" dirty="0">
                <a:solidFill>
                  <a:schemeClr val="accent1">
                    <a:lumMod val="75000"/>
                  </a:schemeClr>
                </a:solidFill>
              </a:rPr>
              <a:t>Doktor ‘risk yok’ dedi</a:t>
            </a:r>
          </a:p>
          <a:p>
            <a:pPr marL="64008" indent="0">
              <a:buNone/>
            </a:pPr>
            <a:r>
              <a:rPr lang="tr-TR" sz="4000" dirty="0">
                <a:solidFill>
                  <a:srgbClr val="FFC000"/>
                </a:solidFill>
              </a:rPr>
              <a:t>Hatice Demet </a:t>
            </a:r>
            <a:r>
              <a:rPr lang="tr-TR" sz="4000" dirty="0" err="1">
                <a:solidFill>
                  <a:srgbClr val="FFC000"/>
                </a:solidFill>
              </a:rPr>
              <a:t>Buzpınar’ın</a:t>
            </a:r>
            <a:r>
              <a:rPr lang="tr-TR" sz="4000" dirty="0">
                <a:solidFill>
                  <a:srgbClr val="FFC000"/>
                </a:solidFill>
              </a:rPr>
              <a:t> kız kardeşi Mediha Erkan ise, </a:t>
            </a:r>
            <a:r>
              <a:rPr lang="tr-TR" sz="4000" dirty="0" smtClean="0">
                <a:solidFill>
                  <a:srgbClr val="FFC000"/>
                </a:solidFill>
              </a:rPr>
              <a:t>Doktoru suçlayarak</a:t>
            </a:r>
            <a:r>
              <a:rPr lang="tr-TR" sz="4000" dirty="0">
                <a:solidFill>
                  <a:srgbClr val="FFC000"/>
                </a:solidFill>
              </a:rPr>
              <a:t>, “İkizlerden birinde </a:t>
            </a:r>
            <a:r>
              <a:rPr lang="tr-TR" sz="4000" dirty="0" err="1">
                <a:solidFill>
                  <a:srgbClr val="FFC000"/>
                </a:solidFill>
              </a:rPr>
              <a:t>down</a:t>
            </a:r>
            <a:r>
              <a:rPr lang="tr-TR" sz="4000" dirty="0">
                <a:solidFill>
                  <a:srgbClr val="FFC000"/>
                </a:solidFill>
              </a:rPr>
              <a:t> sendromu saptanınca doktoru kalbini durdurmayı önerdi. Ablam da bunun bir riskinin olup olmadığını sordu. </a:t>
            </a:r>
          </a:p>
        </p:txBody>
      </p:sp>
    </p:spTree>
    <p:extLst>
      <p:ext uri="{BB962C8B-B14F-4D97-AF65-F5344CB8AC3E}">
        <p14:creationId xmlns:p14="http://schemas.microsoft.com/office/powerpoint/2010/main" val="266688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96752"/>
            <a:ext cx="9144000" cy="5292080"/>
          </a:xfrm>
        </p:spPr>
        <p:txBody>
          <a:bodyPr>
            <a:normAutofit/>
          </a:bodyPr>
          <a:lstStyle/>
          <a:p>
            <a:pPr marL="64008" indent="0">
              <a:buNone/>
            </a:pPr>
            <a:endParaRPr lang="tr-TR" sz="4400" dirty="0" smtClean="0"/>
          </a:p>
          <a:p>
            <a:pPr marL="64008" indent="0">
              <a:buNone/>
            </a:pPr>
            <a:r>
              <a:rPr lang="tr-TR" sz="4400" b="1" dirty="0" smtClean="0">
                <a:solidFill>
                  <a:schemeClr val="accent6">
                    <a:lumMod val="75000"/>
                  </a:schemeClr>
                </a:solidFill>
              </a:rPr>
              <a:t>Sakat</a:t>
            </a:r>
            <a:r>
              <a:rPr lang="tr-TR" sz="4400" b="1" dirty="0">
                <a:solidFill>
                  <a:schemeClr val="accent6">
                    <a:lumMod val="75000"/>
                  </a:schemeClr>
                </a:solidFill>
              </a:rPr>
              <a:t>, artık oluşmuş bir sakatlığı ifade ediyor. </a:t>
            </a:r>
          </a:p>
        </p:txBody>
      </p:sp>
      <p:pic>
        <p:nvPicPr>
          <p:cNvPr id="1026" name="Picture 2" descr="C:\Users\MEB\Desktop\imagesCAIRQY6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441576"/>
            <a:ext cx="22098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893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64008" indent="0">
              <a:buNone/>
            </a:pPr>
            <a:endParaRPr lang="tr-TR" sz="4000" dirty="0" smtClean="0"/>
          </a:p>
          <a:p>
            <a:pPr marL="64008" indent="0">
              <a:buNone/>
            </a:pPr>
            <a:endParaRPr lang="tr-TR" sz="4000" dirty="0"/>
          </a:p>
          <a:p>
            <a:pPr marL="64008" indent="0">
              <a:buNone/>
            </a:pPr>
            <a:endParaRPr lang="tr-TR" sz="4000" dirty="0" smtClean="0"/>
          </a:p>
          <a:p>
            <a:pPr marL="64008" indent="0">
              <a:buNone/>
            </a:pPr>
            <a:r>
              <a:rPr lang="tr-TR" sz="4000" dirty="0" smtClean="0">
                <a:solidFill>
                  <a:schemeClr val="accent6"/>
                </a:solidFill>
              </a:rPr>
              <a:t> Acı </a:t>
            </a:r>
            <a:r>
              <a:rPr lang="tr-TR" sz="4000" dirty="0">
                <a:solidFill>
                  <a:schemeClr val="accent6"/>
                </a:solidFill>
              </a:rPr>
              <a:t>çekme, gerçeğin kabul edilmesini kolaylaştıran bir duygudur.</a:t>
            </a:r>
          </a:p>
          <a:p>
            <a:pPr marL="64008" indent="0">
              <a:buNone/>
            </a:pPr>
            <a:endParaRPr lang="tr-TR" dirty="0">
              <a:solidFill>
                <a:schemeClr val="accent6"/>
              </a:solidFill>
            </a:endParaRPr>
          </a:p>
        </p:txBody>
      </p:sp>
    </p:spTree>
    <p:extLst>
      <p:ext uri="{BB962C8B-B14F-4D97-AF65-F5344CB8AC3E}">
        <p14:creationId xmlns:p14="http://schemas.microsoft.com/office/powerpoint/2010/main" val="2297392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08720"/>
            <a:ext cx="8229600" cy="2664296"/>
          </a:xfrm>
        </p:spPr>
        <p:txBody>
          <a:bodyPr/>
          <a:lstStyle/>
          <a:p>
            <a:r>
              <a:rPr lang="tr-TR" dirty="0" smtClean="0"/>
              <a:t>Sizlere bir hikaye anlatacağım</a:t>
            </a:r>
            <a:endParaRPr lang="tr-TR" dirty="0"/>
          </a:p>
        </p:txBody>
      </p:sp>
      <p:pic>
        <p:nvPicPr>
          <p:cNvPr id="2050" name="Picture 2" descr="C:\Users\MEB\Desktop\imagesCAH52FW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852936"/>
            <a:ext cx="5256584"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26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64008" indent="0">
              <a:buNone/>
            </a:pPr>
            <a:endParaRPr lang="tr-TR" dirty="0" smtClean="0"/>
          </a:p>
          <a:p>
            <a:pPr marL="64008" indent="0">
              <a:buNone/>
            </a:pPr>
            <a:r>
              <a:rPr lang="tr-TR" b="1" dirty="0" smtClean="0">
                <a:solidFill>
                  <a:srgbClr val="FFC000"/>
                </a:solidFill>
              </a:rPr>
              <a:t>          İNSANLARI </a:t>
            </a:r>
            <a:r>
              <a:rPr lang="tr-TR" b="1" dirty="0">
                <a:solidFill>
                  <a:srgbClr val="FFC000"/>
                </a:solidFill>
              </a:rPr>
              <a:t>KUSURLARIYLA SEVMEK </a:t>
            </a:r>
          </a:p>
          <a:p>
            <a:pPr marL="64008" indent="0">
              <a:buNone/>
            </a:pPr>
            <a:r>
              <a:rPr lang="tr-TR" dirty="0" err="1" smtClean="0"/>
              <a:t>Vietnam"dan</a:t>
            </a:r>
            <a:r>
              <a:rPr lang="tr-TR" dirty="0" smtClean="0"/>
              <a:t> evine </a:t>
            </a:r>
            <a:r>
              <a:rPr lang="tr-TR" dirty="0"/>
              <a:t>dönmekte olan bir </a:t>
            </a:r>
            <a:r>
              <a:rPr lang="tr-TR" dirty="0" smtClean="0"/>
              <a:t>asker</a:t>
            </a:r>
            <a:r>
              <a:rPr lang="tr-TR" dirty="0"/>
              <a:t> </a:t>
            </a:r>
            <a:r>
              <a:rPr lang="tr-TR" dirty="0" smtClean="0"/>
              <a:t>San </a:t>
            </a:r>
            <a:r>
              <a:rPr lang="tr-TR" dirty="0" err="1"/>
              <a:t>Francisco”dan</a:t>
            </a:r>
            <a:r>
              <a:rPr lang="tr-TR" dirty="0"/>
              <a:t> ailesini aradı : "</a:t>
            </a:r>
            <a:r>
              <a:rPr lang="tr-TR" dirty="0" smtClean="0"/>
              <a:t>anne-baba </a:t>
            </a:r>
            <a:r>
              <a:rPr lang="tr-TR" dirty="0"/>
              <a:t>eve dönüyorum ama sizden bir şey rica ediyorum yanımda bir arkadaşımı da getirmek istiyorum" "memnuniyetle onunla tanışmak isteriz diye cevapladılar" </a:t>
            </a:r>
          </a:p>
        </p:txBody>
      </p:sp>
    </p:spTree>
    <p:extLst>
      <p:ext uri="{BB962C8B-B14F-4D97-AF65-F5344CB8AC3E}">
        <p14:creationId xmlns:p14="http://schemas.microsoft.com/office/powerpoint/2010/main" val="850112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pPr marL="64008" indent="0">
              <a:buNone/>
            </a:pPr>
            <a:r>
              <a:rPr lang="tr-TR" dirty="0" smtClean="0"/>
              <a:t>   </a:t>
            </a:r>
          </a:p>
          <a:p>
            <a:pPr marL="64008" indent="0">
              <a:buNone/>
            </a:pPr>
            <a:r>
              <a:rPr lang="tr-TR" dirty="0" smtClean="0"/>
              <a:t>   Oğulları </a:t>
            </a:r>
            <a:r>
              <a:rPr lang="tr-TR" dirty="0"/>
              <a:t>: "bilmeniz gereken bir şey var" diye devam etti. Arkadaşım savaşta ağır yaralandı, bir mayına bastı ve bir kolunu ve bir bacağını kaybetti. Gidecek hiçbir yeri yok, onunda gelip bizimle kalmasını istiyorum. Bunu duyduğuma üzüldüm oğlum belki onun başka bir yer bulmasına yardımcı olabiliriz. Hayır anne baba onun bizimle yaşamasını istiyorum. Oğlum dedi babası bizden ne istediğini bilmiyorsun. Onun gibi özürlü biri bize korkunç bir yük olur, bizim kendi hayatımız var ve bunun gibi bir şeyin hayatımıza engel olmasına izin veremeyiz. Bence bu arkadaşını unutup eve dönmelisin. O kendi başının çaresine bakacaktır. Oğlu o anda telefonu kapattı. </a:t>
            </a:r>
          </a:p>
        </p:txBody>
      </p:sp>
    </p:spTree>
    <p:extLst>
      <p:ext uri="{BB962C8B-B14F-4D97-AF65-F5344CB8AC3E}">
        <p14:creationId xmlns:p14="http://schemas.microsoft.com/office/powerpoint/2010/main" val="330433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64008" indent="0">
              <a:buNone/>
            </a:pPr>
            <a:endParaRPr lang="tr-TR" dirty="0" smtClean="0"/>
          </a:p>
          <a:p>
            <a:pPr marL="64008" indent="0">
              <a:buNone/>
            </a:pPr>
            <a:endParaRPr lang="tr-TR" dirty="0"/>
          </a:p>
          <a:p>
            <a:pPr marL="64008" indent="0">
              <a:buNone/>
            </a:pPr>
            <a:r>
              <a:rPr lang="tr-TR" dirty="0"/>
              <a:t> </a:t>
            </a:r>
            <a:r>
              <a:rPr lang="tr-TR" dirty="0" smtClean="0"/>
              <a:t>    Ailesi </a:t>
            </a:r>
            <a:r>
              <a:rPr lang="tr-TR" dirty="0"/>
              <a:t>ondan bir süre haber alamadı. Ama bir kaç gün sonra san Francisco polisinden bir telefon geldi. Oğullarının yüksek bir binadan düşüp öldüğünü öğrendiler. Polis bunun intihar olduğuna inanıyordu. Üzüntü dolu anne baba hemen san </a:t>
            </a:r>
            <a:r>
              <a:rPr lang="tr-TR" dirty="0" err="1"/>
              <a:t>Francisco”ya</a:t>
            </a:r>
            <a:r>
              <a:rPr lang="tr-TR" dirty="0"/>
              <a:t> uçtular ve oğullarının cesedini tespit etmek için şehir morguna götürüldüler. Onu tanıdılar ve bilmedikleri bir şey daha öğrenince dehşete düştüler. Oğullarının sadece bir kolu ve bir bacağı vardı. </a:t>
            </a:r>
          </a:p>
          <a:p>
            <a:pPr marL="64008" indent="0">
              <a:buNone/>
            </a:pPr>
            <a:endParaRPr lang="tr-TR" dirty="0"/>
          </a:p>
        </p:txBody>
      </p:sp>
    </p:spTree>
    <p:extLst>
      <p:ext uri="{BB962C8B-B14F-4D97-AF65-F5344CB8AC3E}">
        <p14:creationId xmlns:p14="http://schemas.microsoft.com/office/powerpoint/2010/main" val="2124683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36496" cy="6858000"/>
          </a:xfrm>
        </p:spPr>
        <p:txBody>
          <a:bodyPr>
            <a:normAutofit/>
          </a:bodyPr>
          <a:lstStyle/>
          <a:p>
            <a:pPr marL="64008" indent="0">
              <a:buNone/>
            </a:pPr>
            <a:endParaRPr lang="tr-TR" sz="3600" dirty="0" smtClean="0"/>
          </a:p>
          <a:p>
            <a:pPr marL="64008" indent="0">
              <a:buNone/>
            </a:pPr>
            <a:endParaRPr lang="tr-TR" sz="3600" dirty="0"/>
          </a:p>
          <a:p>
            <a:pPr marL="64008" indent="0">
              <a:buNone/>
            </a:pPr>
            <a:endParaRPr lang="tr-TR" sz="3600" dirty="0" smtClean="0"/>
          </a:p>
          <a:p>
            <a:pPr marL="64008" indent="0">
              <a:buNone/>
            </a:pPr>
            <a:r>
              <a:rPr lang="tr-TR" sz="3600" dirty="0"/>
              <a:t> </a:t>
            </a:r>
            <a:r>
              <a:rPr lang="tr-TR" sz="3600" dirty="0" smtClean="0"/>
              <a:t>   </a:t>
            </a:r>
            <a:r>
              <a:rPr lang="tr-TR" sz="3600" dirty="0" smtClean="0">
                <a:solidFill>
                  <a:schemeClr val="accent3">
                    <a:lumMod val="60000"/>
                    <a:lumOff val="40000"/>
                  </a:schemeClr>
                </a:solidFill>
              </a:rPr>
              <a:t>Yukarıda </a:t>
            </a:r>
            <a:r>
              <a:rPr lang="tr-TR" sz="3600" dirty="0">
                <a:solidFill>
                  <a:schemeClr val="accent3">
                    <a:lumMod val="60000"/>
                    <a:lumOff val="40000"/>
                  </a:schemeClr>
                </a:solidFill>
              </a:rPr>
              <a:t>da belirtildiği gibi aileler için özürlü bir bireye sahip olacaklarını veya olduklarını öğrenmek, yaşamlarının en zorlu deneyimlerindendir.</a:t>
            </a:r>
          </a:p>
        </p:txBody>
      </p:sp>
    </p:spTree>
    <p:extLst>
      <p:ext uri="{BB962C8B-B14F-4D97-AF65-F5344CB8AC3E}">
        <p14:creationId xmlns:p14="http://schemas.microsoft.com/office/powerpoint/2010/main" val="1446126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Autofit/>
          </a:bodyPr>
          <a:lstStyle/>
          <a:p>
            <a:pPr marL="64008" indent="0">
              <a:buNone/>
            </a:pPr>
            <a:r>
              <a:rPr lang="tr-TR" sz="2000" dirty="0"/>
              <a:t>Dr. Paul </a:t>
            </a:r>
            <a:r>
              <a:rPr lang="tr-TR" sz="2000" dirty="0" err="1" smtClean="0"/>
              <a:t>Ruskin</a:t>
            </a:r>
            <a:r>
              <a:rPr lang="tr-TR" sz="2000" dirty="0"/>
              <a:t>, öğrencilerine </a:t>
            </a:r>
            <a:r>
              <a:rPr lang="tr-TR" sz="2000" dirty="0" smtClean="0"/>
              <a:t>yaşlanmanın </a:t>
            </a:r>
            <a:r>
              <a:rPr lang="tr-TR" sz="2000" dirty="0"/>
              <a:t>psikolojik belirtilerini öğretirken</a:t>
            </a:r>
          </a:p>
          <a:p>
            <a:pPr marL="64008" indent="0">
              <a:buNone/>
            </a:pPr>
            <a:r>
              <a:rPr lang="tr-TR" sz="2000" dirty="0"/>
              <a:t>onlara </a:t>
            </a:r>
            <a:r>
              <a:rPr lang="tr-TR" sz="2000" dirty="0" smtClean="0"/>
              <a:t>şu </a:t>
            </a:r>
            <a:r>
              <a:rPr lang="tr-TR" sz="2000" dirty="0"/>
              <a:t>olayı okur :</a:t>
            </a:r>
          </a:p>
          <a:p>
            <a:pPr marL="64008" indent="0">
              <a:buNone/>
            </a:pPr>
            <a:r>
              <a:rPr lang="tr-TR" sz="2000" dirty="0"/>
              <a:t>" Hasta ne konuşuyor, ne de </a:t>
            </a:r>
            <a:r>
              <a:rPr lang="tr-TR" sz="2000" dirty="0" smtClean="0"/>
              <a:t>söylenenleri anlıyor. Bazen </a:t>
            </a:r>
            <a:r>
              <a:rPr lang="tr-TR" sz="2000" dirty="0"/>
              <a:t>saatlerce anlaşılmaz</a:t>
            </a:r>
          </a:p>
          <a:p>
            <a:pPr marL="64008" indent="0">
              <a:buNone/>
            </a:pPr>
            <a:r>
              <a:rPr lang="tr-TR" sz="2000" dirty="0"/>
              <a:t>şeyler </a:t>
            </a:r>
            <a:r>
              <a:rPr lang="tr-TR" sz="2000" dirty="0" smtClean="0"/>
              <a:t>mırıldanıyor. </a:t>
            </a:r>
            <a:r>
              <a:rPr lang="tr-TR" sz="2000" dirty="0"/>
              <a:t>Y</a:t>
            </a:r>
            <a:r>
              <a:rPr lang="tr-TR" sz="2000" dirty="0" smtClean="0"/>
              <a:t>alnız</a:t>
            </a:r>
            <a:r>
              <a:rPr lang="tr-TR" sz="2000" dirty="0"/>
              <a:t>, nasıl oluyorsa, kendi </a:t>
            </a:r>
            <a:r>
              <a:rPr lang="tr-TR" sz="2000" dirty="0" smtClean="0"/>
              <a:t>adı </a:t>
            </a:r>
            <a:r>
              <a:rPr lang="tr-TR" sz="2000" dirty="0"/>
              <a:t>söylendiğinde tepki veriyor</a:t>
            </a:r>
            <a:r>
              <a:rPr lang="tr-TR" sz="2000" dirty="0" smtClean="0"/>
              <a:t>. Son </a:t>
            </a:r>
            <a:r>
              <a:rPr lang="tr-TR" sz="2000" dirty="0"/>
              <a:t>altı </a:t>
            </a:r>
            <a:r>
              <a:rPr lang="tr-TR" sz="2000" dirty="0" smtClean="0"/>
              <a:t>aydır onun </a:t>
            </a:r>
            <a:r>
              <a:rPr lang="tr-TR" sz="2000" dirty="0"/>
              <a:t>yanındayım, </a:t>
            </a:r>
            <a:r>
              <a:rPr lang="tr-TR" sz="2000" dirty="0" smtClean="0"/>
              <a:t>ne </a:t>
            </a:r>
            <a:r>
              <a:rPr lang="tr-TR" sz="2000" dirty="0"/>
              <a:t>bir caba sarf ediyor ne de bakim </a:t>
            </a:r>
            <a:r>
              <a:rPr lang="tr-TR" sz="2000" dirty="0" smtClean="0"/>
              <a:t>yapılırken yardımcı </a:t>
            </a:r>
            <a:r>
              <a:rPr lang="tr-TR" sz="2000" dirty="0"/>
              <a:t>oluyor</a:t>
            </a:r>
            <a:r>
              <a:rPr lang="tr-TR" sz="2000" dirty="0" smtClean="0"/>
              <a:t>. Onu </a:t>
            </a:r>
            <a:r>
              <a:rPr lang="tr-TR" sz="2000" dirty="0"/>
              <a:t>hep başkaları besliyor, yıkıyor ve giydiriyor</a:t>
            </a:r>
            <a:r>
              <a:rPr lang="tr-TR" sz="2000" dirty="0" smtClean="0"/>
              <a:t>. Dişleri yok, yiyeceklerin </a:t>
            </a:r>
            <a:r>
              <a:rPr lang="tr-TR" sz="2000" dirty="0"/>
              <a:t>püre halinde verilmesi gerekiyor. Gömleği salyalarından </a:t>
            </a:r>
            <a:r>
              <a:rPr lang="tr-TR" sz="2000" dirty="0" smtClean="0"/>
              <a:t>dolayı sürekli </a:t>
            </a:r>
            <a:r>
              <a:rPr lang="tr-TR" sz="2000" dirty="0"/>
              <a:t>leke içinde</a:t>
            </a:r>
            <a:r>
              <a:rPr lang="tr-TR" sz="2000" dirty="0" smtClean="0"/>
              <a:t>. Yürümüyor. Uykusu </a:t>
            </a:r>
            <a:r>
              <a:rPr lang="tr-TR" sz="2000" dirty="0"/>
              <a:t>sürekli düzensiz</a:t>
            </a:r>
            <a:r>
              <a:rPr lang="tr-TR" sz="2000" dirty="0" smtClean="0"/>
              <a:t>. Gece </a:t>
            </a:r>
            <a:r>
              <a:rPr lang="tr-TR" sz="2000" dirty="0"/>
              <a:t>yarısı </a:t>
            </a:r>
            <a:r>
              <a:rPr lang="tr-TR" sz="2000" dirty="0" smtClean="0"/>
              <a:t>uyanıp çığlıklarıyla </a:t>
            </a:r>
            <a:r>
              <a:rPr lang="tr-TR" sz="2000" dirty="0"/>
              <a:t>herkesi </a:t>
            </a:r>
            <a:r>
              <a:rPr lang="tr-TR" sz="2000" dirty="0" smtClean="0"/>
              <a:t>uyandırıyor. </a:t>
            </a:r>
            <a:r>
              <a:rPr lang="tr-TR" sz="2000" dirty="0"/>
              <a:t>Ç</a:t>
            </a:r>
            <a:r>
              <a:rPr lang="tr-TR" sz="2000" dirty="0" smtClean="0"/>
              <a:t>oğu </a:t>
            </a:r>
            <a:r>
              <a:rPr lang="tr-TR" sz="2000" dirty="0"/>
              <a:t>zaman mutlu ve sevecen, fakat </a:t>
            </a:r>
            <a:r>
              <a:rPr lang="tr-TR" sz="2000" dirty="0" smtClean="0"/>
              <a:t>bazen ortada </a:t>
            </a:r>
            <a:r>
              <a:rPr lang="tr-TR" sz="2000" dirty="0"/>
              <a:t>bir sebep yokken sinirleniyor</a:t>
            </a:r>
            <a:r>
              <a:rPr lang="tr-TR" sz="2000" dirty="0" smtClean="0"/>
              <a:t>. Biri </a:t>
            </a:r>
            <a:r>
              <a:rPr lang="tr-TR" sz="2000" dirty="0"/>
              <a:t>gelip onu yatıştırana kadar da </a:t>
            </a:r>
            <a:r>
              <a:rPr lang="tr-TR" sz="2000" dirty="0" smtClean="0"/>
              <a:t>feryat figan </a:t>
            </a:r>
            <a:r>
              <a:rPr lang="tr-TR" sz="2000" dirty="0"/>
              <a:t>bağırıyor</a:t>
            </a:r>
            <a:r>
              <a:rPr lang="tr-TR" sz="2000" dirty="0" smtClean="0"/>
              <a:t>."</a:t>
            </a:r>
          </a:p>
          <a:p>
            <a:pPr marL="64008" indent="0">
              <a:buNone/>
            </a:pPr>
            <a:r>
              <a:rPr lang="tr-TR" sz="2000" dirty="0" smtClean="0"/>
              <a:t>Bu olayı okuduktan sonra, </a:t>
            </a:r>
            <a:r>
              <a:rPr lang="tr-TR" sz="2000" dirty="0" err="1" smtClean="0"/>
              <a:t>Ruskin</a:t>
            </a:r>
            <a:r>
              <a:rPr lang="tr-TR" sz="2000" dirty="0" smtClean="0"/>
              <a:t> öğrencilerine böyle birinin bakımını üstlenmek isteyip istemediklerini sorar. Öğrenciler bunu yapamayacaklarını söylerler</a:t>
            </a:r>
            <a:r>
              <a:rPr lang="tr-TR" sz="2000" b="1" dirty="0" smtClean="0"/>
              <a:t>. </a:t>
            </a:r>
            <a:r>
              <a:rPr lang="tr-TR" sz="2000" b="1" dirty="0" err="1" smtClean="0">
                <a:solidFill>
                  <a:srgbClr val="92D050"/>
                </a:solidFill>
              </a:rPr>
              <a:t>Ruskin</a:t>
            </a:r>
            <a:r>
              <a:rPr lang="tr-TR" sz="2000" b="1" dirty="0" smtClean="0">
                <a:solidFill>
                  <a:srgbClr val="92D050"/>
                </a:solidFill>
              </a:rPr>
              <a:t>, kendisinin bunu büyük bir zevkle yaptığını ve onların da yapması gerektiğini söyleyince öğrenciler şaşırırlar.</a:t>
            </a:r>
            <a:r>
              <a:rPr lang="tr-TR" sz="2000" dirty="0" smtClean="0"/>
              <a:t> Daha sonra </a:t>
            </a:r>
            <a:r>
              <a:rPr lang="tr-TR" sz="2000" dirty="0" err="1" smtClean="0"/>
              <a:t>Ruskin</a:t>
            </a:r>
            <a:r>
              <a:rPr lang="tr-TR" sz="2000" dirty="0" smtClean="0"/>
              <a:t> hastanın fotoğrafını dolaştırmaya başlar. Fotoğraftaki doktorun altı aylık kızıdır. Dr. </a:t>
            </a:r>
            <a:r>
              <a:rPr lang="tr-TR" sz="2000" dirty="0" err="1" smtClean="0"/>
              <a:t>Ruskin</a:t>
            </a:r>
            <a:r>
              <a:rPr lang="tr-TR" sz="2000" dirty="0" smtClean="0"/>
              <a:t>, Amerikan Tip Birliği</a:t>
            </a:r>
          </a:p>
          <a:p>
            <a:pPr marL="64008" indent="0">
              <a:buNone/>
            </a:pPr>
            <a:r>
              <a:rPr lang="tr-TR" sz="2000" dirty="0" smtClean="0"/>
              <a:t>Dergisindeki makalesinden.</a:t>
            </a:r>
            <a:endParaRPr lang="tr-TR" sz="2000" dirty="0"/>
          </a:p>
        </p:txBody>
      </p:sp>
    </p:spTree>
    <p:extLst>
      <p:ext uri="{BB962C8B-B14F-4D97-AF65-F5344CB8AC3E}">
        <p14:creationId xmlns:p14="http://schemas.microsoft.com/office/powerpoint/2010/main" val="3619989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474080"/>
          </a:xfrm>
        </p:spPr>
        <p:txBody>
          <a:bodyPr/>
          <a:lstStyle/>
          <a:p>
            <a:endParaRPr lang="tr-TR" dirty="0" smtClean="0"/>
          </a:p>
          <a:p>
            <a:endParaRPr lang="tr-TR" dirty="0"/>
          </a:p>
          <a:p>
            <a:pPr marL="64008" indent="0">
              <a:buNone/>
            </a:pPr>
            <a:r>
              <a:rPr lang="tr-TR" sz="3600" dirty="0" smtClean="0"/>
              <a:t>Yukarıda </a:t>
            </a:r>
            <a:r>
              <a:rPr lang="tr-TR" sz="3600" dirty="0"/>
              <a:t>açıklanan bir çok nedenden dolayı özürlü ve ailesi için yaşam çok zordur.</a:t>
            </a:r>
          </a:p>
        </p:txBody>
      </p:sp>
      <p:sp>
        <p:nvSpPr>
          <p:cNvPr id="4" name="Oval 3"/>
          <p:cNvSpPr/>
          <p:nvPr/>
        </p:nvSpPr>
        <p:spPr>
          <a:xfrm>
            <a:off x="3419872" y="3861048"/>
            <a:ext cx="5112568"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 AİLELERDEN BİRİ SİZ OLABİLİRDİNİZ </a:t>
            </a:r>
            <a:endParaRPr lang="tr-TR" dirty="0"/>
          </a:p>
        </p:txBody>
      </p:sp>
    </p:spTree>
    <p:extLst>
      <p:ext uri="{BB962C8B-B14F-4D97-AF65-F5344CB8AC3E}">
        <p14:creationId xmlns:p14="http://schemas.microsoft.com/office/powerpoint/2010/main" val="3390611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endParaRPr lang="tr-TR" sz="3600" dirty="0" smtClean="0"/>
          </a:p>
          <a:p>
            <a:endParaRPr lang="tr-TR" sz="3600" dirty="0"/>
          </a:p>
          <a:p>
            <a:pPr marL="64008" indent="0">
              <a:buNone/>
            </a:pPr>
            <a:r>
              <a:rPr lang="tr-TR" sz="3600" dirty="0" smtClean="0"/>
              <a:t>  Yakın </a:t>
            </a:r>
            <a:r>
              <a:rPr lang="tr-TR" sz="3600" dirty="0"/>
              <a:t>akrabaların ve çevrenin desteğinin sağlanması, özürlü bireyin günlük yaşama katılımının kolaylaştırarak, toplumsal yaşamda yerini almasına katkı verici çalışmalar gerçekleştirilebilir. Bu durum ailenin diğer üyelerini rahatlatacaktır. </a:t>
            </a:r>
          </a:p>
        </p:txBody>
      </p:sp>
    </p:spTree>
    <p:extLst>
      <p:ext uri="{BB962C8B-B14F-4D97-AF65-F5344CB8AC3E}">
        <p14:creationId xmlns:p14="http://schemas.microsoft.com/office/powerpoint/2010/main" val="1810076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991532" y="4365104"/>
            <a:ext cx="7540908" cy="830997"/>
          </a:xfrm>
          <a:prstGeom prst="rect">
            <a:avLst/>
          </a:prstGeom>
          <a:noFill/>
        </p:spPr>
        <p:txBody>
          <a:bodyPr wrap="square" rtlCol="0">
            <a:spAutoFit/>
          </a:bodyPr>
          <a:lstStyle/>
          <a:p>
            <a:r>
              <a:rPr lang="tr-TR" dirty="0" smtClean="0"/>
              <a:t> </a:t>
            </a:r>
            <a:r>
              <a:rPr lang="tr-TR" sz="2400" b="1" dirty="0" smtClean="0">
                <a:solidFill>
                  <a:srgbClr val="FFFF00"/>
                </a:solidFill>
              </a:rPr>
              <a:t>İNSAN İHİTYAÇLARINI KARŞILAMAYAN HİÇBİR HİZMETİN ANLAMI YOKTUR</a:t>
            </a:r>
            <a:endParaRPr lang="tr-TR" sz="2400" b="1" dirty="0">
              <a:solidFill>
                <a:srgbClr val="FFFF00"/>
              </a:solidFill>
            </a:endParaRPr>
          </a:p>
        </p:txBody>
      </p:sp>
    </p:spTree>
    <p:extLst>
      <p:ext uri="{BB962C8B-B14F-4D97-AF65-F5344CB8AC3E}">
        <p14:creationId xmlns:p14="http://schemas.microsoft.com/office/powerpoint/2010/main" val="2376050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0"/>
            <a:ext cx="8784976" cy="6858000"/>
          </a:xfrm>
        </p:spPr>
        <p:txBody>
          <a:bodyPr>
            <a:normAutofit/>
          </a:bodyPr>
          <a:lstStyle/>
          <a:p>
            <a:pPr marL="64008" indent="0">
              <a:buNone/>
            </a:pPr>
            <a:endParaRPr lang="tr-TR" sz="4000" dirty="0" smtClean="0"/>
          </a:p>
          <a:p>
            <a:pPr marL="64008" indent="0">
              <a:buNone/>
            </a:pPr>
            <a:endParaRPr lang="tr-TR" sz="4000" dirty="0"/>
          </a:p>
          <a:p>
            <a:pPr marL="64008" indent="0">
              <a:buNone/>
            </a:pPr>
            <a:endParaRPr lang="tr-TR" sz="4000" dirty="0" smtClean="0"/>
          </a:p>
          <a:p>
            <a:pPr marL="64008" indent="0">
              <a:buNone/>
            </a:pPr>
            <a:r>
              <a:rPr lang="tr-TR" sz="4000" b="1" dirty="0" smtClean="0">
                <a:solidFill>
                  <a:schemeClr val="accent6">
                    <a:lumMod val="75000"/>
                  </a:schemeClr>
                </a:solidFill>
              </a:rPr>
              <a:t>Özürlü dediğimizdeyse; </a:t>
            </a:r>
            <a:r>
              <a:rPr lang="tr-TR" sz="4000" b="1" dirty="0">
                <a:solidFill>
                  <a:schemeClr val="accent6">
                    <a:lumMod val="75000"/>
                  </a:schemeClr>
                </a:solidFill>
              </a:rPr>
              <a:t>daha çok doğuştan ya da bir hastalık sonucunda ortaya çıkmış olan diye tanımlanıyor. </a:t>
            </a:r>
          </a:p>
        </p:txBody>
      </p:sp>
    </p:spTree>
    <p:extLst>
      <p:ext uri="{BB962C8B-B14F-4D97-AF65-F5344CB8AC3E}">
        <p14:creationId xmlns:p14="http://schemas.microsoft.com/office/powerpoint/2010/main" val="2105736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848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5220072" cy="6093296"/>
          </a:xfrm>
        </p:spPr>
        <p:txBody>
          <a:bodyPr/>
          <a:lstStyle/>
          <a:p>
            <a:pPr marL="64008" indent="0">
              <a:buNone/>
            </a:pPr>
            <a:endParaRPr lang="tr-TR" sz="4000" dirty="0" smtClean="0"/>
          </a:p>
          <a:p>
            <a:pPr marL="64008" indent="0">
              <a:buNone/>
            </a:pPr>
            <a:endParaRPr lang="tr-TR" sz="4000" dirty="0"/>
          </a:p>
          <a:p>
            <a:pPr marL="64008" indent="0">
              <a:buNone/>
            </a:pPr>
            <a:r>
              <a:rPr lang="tr-TR" sz="4000" b="1" dirty="0" smtClean="0">
                <a:solidFill>
                  <a:schemeClr val="accent6">
                    <a:lumMod val="75000"/>
                  </a:schemeClr>
                </a:solidFill>
              </a:rPr>
              <a:t>Engelli </a:t>
            </a:r>
            <a:r>
              <a:rPr lang="tr-TR" sz="4000" b="1" dirty="0">
                <a:solidFill>
                  <a:schemeClr val="accent6">
                    <a:lumMod val="75000"/>
                  </a:schemeClr>
                </a:solidFill>
              </a:rPr>
              <a:t>derken, onun bir şekilde engellenmiş olması ifade ediliyor. </a:t>
            </a:r>
          </a:p>
          <a:p>
            <a:pPr marL="64008" indent="0">
              <a:buNone/>
            </a:pPr>
            <a:endParaRPr lang="tr-TR" dirty="0"/>
          </a:p>
        </p:txBody>
      </p:sp>
      <p:pic>
        <p:nvPicPr>
          <p:cNvPr id="2050" name="Picture 2" descr="C:\Users\MEB\Desktop\engelliler-ve-kaldirimla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6632"/>
            <a:ext cx="4027165"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398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64008" indent="0" algn="ctr">
              <a:buNone/>
            </a:pPr>
            <a:endParaRPr lang="tr-TR" sz="4400" dirty="0" smtClean="0"/>
          </a:p>
          <a:p>
            <a:pPr marL="64008" indent="0" algn="ctr">
              <a:buNone/>
            </a:pPr>
            <a:endParaRPr lang="tr-TR" sz="4400" dirty="0"/>
          </a:p>
          <a:p>
            <a:pPr marL="64008" indent="0" algn="ctr">
              <a:buNone/>
            </a:pPr>
            <a:endParaRPr lang="tr-TR" sz="4400" dirty="0" smtClean="0"/>
          </a:p>
          <a:p>
            <a:pPr marL="64008" indent="0" algn="ctr">
              <a:buNone/>
            </a:pPr>
            <a:r>
              <a:rPr lang="tr-TR" sz="4400" dirty="0" smtClean="0">
                <a:solidFill>
                  <a:schemeClr val="accent4">
                    <a:lumMod val="60000"/>
                    <a:lumOff val="40000"/>
                  </a:schemeClr>
                </a:solidFill>
              </a:rPr>
              <a:t>ENGELLİLİK ÖNLENEBİLİR</a:t>
            </a:r>
            <a:endParaRPr lang="tr-TR" sz="4400" dirty="0">
              <a:solidFill>
                <a:schemeClr val="accent4">
                  <a:lumMod val="60000"/>
                  <a:lumOff val="40000"/>
                </a:schemeClr>
              </a:solidFill>
            </a:endParaRPr>
          </a:p>
        </p:txBody>
      </p:sp>
    </p:spTree>
    <p:extLst>
      <p:ext uri="{BB962C8B-B14F-4D97-AF65-F5344CB8AC3E}">
        <p14:creationId xmlns:p14="http://schemas.microsoft.com/office/powerpoint/2010/main" val="2074030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EB\Desktop\okuma-salonu-ogrencileri-kucuk-kadir-icin-mavi-kapak-topluyor-139304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0" y="0"/>
            <a:ext cx="5657867"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EB\Desktop\imagesCACFIUU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8145"/>
            <a:ext cx="3491880" cy="2260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EB\Desktop\mavi_kapa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330"/>
            <a:ext cx="349188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EB\Desktop\mavi-kapak-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717032"/>
            <a:ext cx="5652120" cy="31409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EB\Desktop\orjinal__mavi-kapak-kampanyasi-ne-zaman-bitiyor__28_09_2011__11_45_50[1] - Kopy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09120"/>
            <a:ext cx="3491880"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56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Mavi kapak kampanyasını kim başlattı?</a:t>
            </a:r>
            <a:endParaRPr lang="tr-TR" dirty="0"/>
          </a:p>
        </p:txBody>
      </p:sp>
      <p:sp>
        <p:nvSpPr>
          <p:cNvPr id="3" name="İçerik Yer Tutucusu 2"/>
          <p:cNvSpPr>
            <a:spLocks noGrp="1"/>
          </p:cNvSpPr>
          <p:nvPr>
            <p:ph idx="1"/>
          </p:nvPr>
        </p:nvSpPr>
        <p:spPr>
          <a:xfrm>
            <a:off x="179512" y="1882808"/>
            <a:ext cx="8856984" cy="4858560"/>
          </a:xfrm>
        </p:spPr>
        <p:txBody>
          <a:bodyPr>
            <a:normAutofit fontScale="92500" lnSpcReduction="20000"/>
          </a:bodyPr>
          <a:lstStyle/>
          <a:p>
            <a:pPr marL="64008" indent="0">
              <a:buNone/>
            </a:pPr>
            <a:r>
              <a:rPr lang="tr-TR" dirty="0" smtClean="0">
                <a:solidFill>
                  <a:srgbClr val="00B0F0"/>
                </a:solidFill>
              </a:rPr>
              <a:t>Mavi </a:t>
            </a:r>
            <a:r>
              <a:rPr lang="tr-TR" dirty="0">
                <a:solidFill>
                  <a:srgbClr val="00B0F0"/>
                </a:solidFill>
              </a:rPr>
              <a:t>kapağı </a:t>
            </a:r>
            <a:r>
              <a:rPr lang="tr-TR" dirty="0">
                <a:solidFill>
                  <a:srgbClr val="66FF33"/>
                </a:solidFill>
              </a:rPr>
              <a:t>kaldırdık, altına baktık. Kosovalı </a:t>
            </a:r>
            <a:r>
              <a:rPr lang="tr-TR" dirty="0" smtClean="0">
                <a:solidFill>
                  <a:srgbClr val="66FF33"/>
                </a:solidFill>
              </a:rPr>
              <a:t>bir </a:t>
            </a:r>
            <a:r>
              <a:rPr lang="tr-TR" dirty="0">
                <a:solidFill>
                  <a:srgbClr val="66FF33"/>
                </a:solidFill>
              </a:rPr>
              <a:t>öğrenci bulduk</a:t>
            </a:r>
            <a:r>
              <a:rPr lang="tr-TR" dirty="0" smtClean="0">
                <a:solidFill>
                  <a:srgbClr val="66FF33"/>
                </a:solidFill>
              </a:rPr>
              <a:t>.</a:t>
            </a:r>
          </a:p>
          <a:p>
            <a:pPr marL="64008" indent="0">
              <a:buNone/>
            </a:pPr>
            <a:r>
              <a:rPr lang="tr-TR" dirty="0" smtClean="0">
                <a:solidFill>
                  <a:srgbClr val="66FF33"/>
                </a:solidFill>
              </a:rPr>
              <a:t>Ege </a:t>
            </a:r>
            <a:r>
              <a:rPr lang="tr-TR" dirty="0">
                <a:solidFill>
                  <a:srgbClr val="66FF33"/>
                </a:solidFill>
              </a:rPr>
              <a:t>Üniversitesi Diş Hekimliği Fakültesi dördüncü </a:t>
            </a:r>
            <a:r>
              <a:rPr lang="tr-TR" dirty="0" smtClean="0">
                <a:solidFill>
                  <a:srgbClr val="66FF33"/>
                </a:solidFill>
              </a:rPr>
              <a:t>sınıf </a:t>
            </a:r>
            <a:r>
              <a:rPr lang="tr-TR" dirty="0">
                <a:solidFill>
                  <a:srgbClr val="66FF33"/>
                </a:solidFill>
              </a:rPr>
              <a:t>öğrencisi Kosovalı </a:t>
            </a:r>
            <a:r>
              <a:rPr lang="tr-TR" dirty="0" err="1">
                <a:solidFill>
                  <a:srgbClr val="66FF33"/>
                </a:solidFill>
              </a:rPr>
              <a:t>Kushtrim</a:t>
            </a:r>
            <a:r>
              <a:rPr lang="tr-TR" dirty="0">
                <a:solidFill>
                  <a:srgbClr val="66FF33"/>
                </a:solidFill>
              </a:rPr>
              <a:t> </a:t>
            </a:r>
            <a:r>
              <a:rPr lang="tr-TR" dirty="0" err="1">
                <a:solidFill>
                  <a:srgbClr val="66FF33"/>
                </a:solidFill>
              </a:rPr>
              <a:t>Ahmeti</a:t>
            </a:r>
            <a:r>
              <a:rPr lang="tr-TR" dirty="0">
                <a:solidFill>
                  <a:srgbClr val="66FF33"/>
                </a:solidFill>
              </a:rPr>
              <a:t>. </a:t>
            </a:r>
            <a:endParaRPr lang="tr-TR" dirty="0" smtClean="0">
              <a:solidFill>
                <a:srgbClr val="66FF33"/>
              </a:solidFill>
            </a:endParaRPr>
          </a:p>
          <a:p>
            <a:pPr marL="64008" indent="0">
              <a:buNone/>
            </a:pPr>
            <a:r>
              <a:rPr lang="tr-TR" dirty="0">
                <a:solidFill>
                  <a:srgbClr val="66FF33"/>
                </a:solidFill>
              </a:rPr>
              <a:t>2010 yılının mayıs ayında İzmir’de bir hastanede staj yaparken engelli çocuğunu sırtında getiren bir anneyi görünce harekete geçmeye karar vermiş: “Anneye, neden bir tekerlekli sandalye edinmediğini sordum. Maddi imkanının olmadığını, eşinin asgari ücretle zar zor geçindiklerini anlattı. Çok kötü hissettim kendimi. Kosova’daki annemi telefonla aradım ve para istedim, o çocuğa tekerlekli sandalyeyi kendi cebimden alacaktım. </a:t>
            </a:r>
          </a:p>
        </p:txBody>
      </p:sp>
    </p:spTree>
    <p:extLst>
      <p:ext uri="{BB962C8B-B14F-4D97-AF65-F5344CB8AC3E}">
        <p14:creationId xmlns:p14="http://schemas.microsoft.com/office/powerpoint/2010/main" val="1889894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856984" cy="6264696"/>
          </a:xfrm>
        </p:spPr>
        <p:txBody>
          <a:bodyPr/>
          <a:lstStyle/>
          <a:p>
            <a:pPr marL="64008" indent="0">
              <a:buNone/>
            </a:pPr>
            <a:r>
              <a:rPr lang="tr-TR" dirty="0">
                <a:solidFill>
                  <a:srgbClr val="66FF33"/>
                </a:solidFill>
              </a:rPr>
              <a:t>Sonra o çocuk gibi pek çoğunun olduğunu ve hepsine ulaşılması gerektiğini düşünüp internette bir araştırma yaptım. İstanbul’da bir grup öğrencinin plastik şişe toplayarak geri dönüşüm şirketine sattığını, ondan elde edilen gelirle arkadaşlarına ayakkabı aldığını öğrendim. O an elimin altındaki naylon poşetin üzerindeki ‘Bu poşet geri dönüşümlüdür’ yazısını ve telefon numarasını fark ettim. Aradım, durumu anlattım. Aslında şişe toplamayı düşünüyordum ama o konuşma sonunda kapak biriktirmenin daha kolay olacağını fark ettim.”</a:t>
            </a:r>
          </a:p>
        </p:txBody>
      </p:sp>
    </p:spTree>
    <p:extLst>
      <p:ext uri="{BB962C8B-B14F-4D97-AF65-F5344CB8AC3E}">
        <p14:creationId xmlns:p14="http://schemas.microsoft.com/office/powerpoint/2010/main" val="2529602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1224</TotalTime>
  <Words>1158</Words>
  <Application>Microsoft Office PowerPoint</Application>
  <PresentationFormat>Ekran Gösterisi (4:3)</PresentationFormat>
  <Paragraphs>122</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Canlı</vt:lpstr>
      <vt:lpstr>ENGELLİLİK NEDİR </vt:lpstr>
      <vt:lpstr>PowerPoint Sunusu</vt:lpstr>
      <vt:lpstr>PowerPoint Sunusu</vt:lpstr>
      <vt:lpstr>PowerPoint Sunusu</vt:lpstr>
      <vt:lpstr>PowerPoint Sunusu</vt:lpstr>
      <vt:lpstr>PowerPoint Sunusu</vt:lpstr>
      <vt:lpstr>PowerPoint Sunusu</vt:lpstr>
      <vt:lpstr>Mavi kapak kampanyasını kim başlattı?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Sizlere bir hikaye anlatacağım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SEMA ERMİŞ</dc:creator>
  <cp:lastModifiedBy>Casper</cp:lastModifiedBy>
  <cp:revision>84</cp:revision>
  <dcterms:created xsi:type="dcterms:W3CDTF">2013-02-11T07:16:30Z</dcterms:created>
  <dcterms:modified xsi:type="dcterms:W3CDTF">2015-11-11T11:37:47Z</dcterms:modified>
</cp:coreProperties>
</file>